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  <p:sldMasterId id="2147483847" r:id="rId2"/>
  </p:sldMasterIdLst>
  <p:notesMasterIdLst>
    <p:notesMasterId r:id="rId17"/>
  </p:notesMasterIdLst>
  <p:handoutMasterIdLst>
    <p:handoutMasterId r:id="rId18"/>
  </p:handoutMasterIdLst>
  <p:sldIdLst>
    <p:sldId id="256" r:id="rId3"/>
    <p:sldId id="258" r:id="rId4"/>
    <p:sldId id="295" r:id="rId5"/>
    <p:sldId id="304" r:id="rId6"/>
    <p:sldId id="324" r:id="rId7"/>
    <p:sldId id="332" r:id="rId8"/>
    <p:sldId id="333" r:id="rId9"/>
    <p:sldId id="307" r:id="rId10"/>
    <p:sldId id="334" r:id="rId11"/>
    <p:sldId id="335" r:id="rId12"/>
    <p:sldId id="310" r:id="rId13"/>
    <p:sldId id="336" r:id="rId14"/>
    <p:sldId id="331" r:id="rId15"/>
    <p:sldId id="303" r:id="rId16"/>
  </p:sldIdLst>
  <p:sldSz cx="9144000" cy="6858000" type="screen4x3"/>
  <p:notesSz cx="6794500" cy="9931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FF99"/>
    <a:srgbClr val="CCECFF"/>
    <a:srgbClr val="36B62B"/>
    <a:srgbClr val="1D3041"/>
    <a:srgbClr val="007565"/>
    <a:srgbClr val="00B09A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34" autoAdjust="0"/>
    <p:restoredTop sz="94925" autoAdjust="0"/>
  </p:normalViewPr>
  <p:slideViewPr>
    <p:cSldViewPr snapToGrid="0" showGuides="1">
      <p:cViewPr varScale="1">
        <p:scale>
          <a:sx n="71" d="100"/>
          <a:sy n="71" d="100"/>
        </p:scale>
        <p:origin x="992" y="4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82" d="100"/>
          <a:sy n="82" d="100"/>
        </p:scale>
        <p:origin x="2034" y="102"/>
      </p:cViewPr>
      <p:guideLst>
        <p:guide orient="horz" pos="3128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Operating Revenue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A7E-4B51-B255-C76DED7DD0C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A7E-4B51-B255-C76DED7DD0C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BA7E-4B51-B255-C76DED7DD0C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A7E-4B51-B255-C76DED7DD0C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BA7E-4B51-B255-C76DED7DD0C0}"/>
              </c:ext>
            </c:extLst>
          </c:dPt>
          <c:dLbls>
            <c:dLbl>
              <c:idx val="0"/>
              <c:layout>
                <c:manualLayout>
                  <c:x val="-7.2418471128608927E-2"/>
                  <c:y val="6.884325787401572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7E-4B51-B255-C76DED7DD0C0}"/>
                </c:ext>
              </c:extLst>
            </c:dLbl>
            <c:dLbl>
              <c:idx val="1"/>
              <c:layout>
                <c:manualLayout>
                  <c:x val="-3.2057906824146984E-2"/>
                  <c:y val="-4.729995078740145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A7E-4B51-B255-C76DED7DD0C0}"/>
                </c:ext>
              </c:extLst>
            </c:dLbl>
            <c:dLbl>
              <c:idx val="2"/>
              <c:layout>
                <c:manualLayout>
                  <c:x val="3.0734908136482862E-3"/>
                  <c:y val="3.7960137795275592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A7E-4B51-B255-C76DED7DD0C0}"/>
                </c:ext>
              </c:extLst>
            </c:dLbl>
            <c:dLbl>
              <c:idx val="3"/>
              <c:layout>
                <c:manualLayout>
                  <c:x val="5.4038549868766383E-2"/>
                  <c:y val="4.1560039370078738E-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A7E-4B51-B255-C76DED7DD0C0}"/>
                </c:ext>
              </c:extLst>
            </c:dLbl>
            <c:dLbl>
              <c:idx val="4"/>
              <c:layout>
                <c:manualLayout>
                  <c:x val="4.7506889763779529E-2"/>
                  <c:y val="0.1004156003937007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A7E-4B51-B255-C76DED7DD0C0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Property Rates </c:v>
                </c:pt>
                <c:pt idx="1">
                  <c:v>Service Charges </c:v>
                </c:pt>
                <c:pt idx="2">
                  <c:v>Investment Revenue</c:v>
                </c:pt>
                <c:pt idx="3">
                  <c:v>Transfer recognised</c:v>
                </c:pt>
                <c:pt idx="4">
                  <c:v>Other own revenue</c:v>
                </c:pt>
              </c:strCache>
            </c:strRef>
          </c:cat>
          <c:val>
            <c:numRef>
              <c:f>Sheet1!$B$2:$B$6</c:f>
              <c:numCache>
                <c:formatCode>_-* #\ ##0.00_-;\-* #\ ##0.00_-;_-* "-"??_-;_-@_-</c:formatCode>
                <c:ptCount val="5"/>
                <c:pt idx="0">
                  <c:v>221390790</c:v>
                </c:pt>
                <c:pt idx="1">
                  <c:v>1161852575</c:v>
                </c:pt>
                <c:pt idx="2">
                  <c:v>11366550</c:v>
                </c:pt>
                <c:pt idx="3">
                  <c:v>283025000</c:v>
                </c:pt>
                <c:pt idx="4">
                  <c:v>269440360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7E-4B51-B255-C76DED7DD0C0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Operating Expenditure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A34-475A-A8FC-054E18A0A1C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3A34-475A-A8FC-054E18A0A1C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3A34-475A-A8FC-054E18A0A1C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A34-475A-A8FC-054E18A0A1C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3A34-475A-A8FC-054E18A0A1C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A34-475A-A8FC-054E18A0A1C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3A34-475A-A8FC-054E18A0A1C3}"/>
              </c:ext>
            </c:extLst>
          </c:dPt>
          <c:dLbls>
            <c:dLbl>
              <c:idx val="0"/>
              <c:layout>
                <c:manualLayout>
                  <c:x val="-4.5349133213011504E-2"/>
                  <c:y val="-5.483293780002914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A34-475A-A8FC-054E18A0A1C3}"/>
                </c:ext>
              </c:extLst>
            </c:dLbl>
            <c:dLbl>
              <c:idx val="1"/>
              <c:layout>
                <c:manualLayout>
                  <c:x val="3.4143910454066152E-2"/>
                  <c:y val="-0.2609633541733057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A34-475A-A8FC-054E18A0A1C3}"/>
                </c:ext>
              </c:extLst>
            </c:dLbl>
            <c:dLbl>
              <c:idx val="2"/>
              <c:layout>
                <c:manualLayout>
                  <c:x val="2.7329936375356658E-2"/>
                  <c:y val="-9.5974550172302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A34-475A-A8FC-054E18A0A1C3}"/>
                </c:ext>
              </c:extLst>
            </c:dLbl>
            <c:dLbl>
              <c:idx val="3"/>
              <c:layout>
                <c:manualLayout>
                  <c:x val="5.1644356955380499E-2"/>
                  <c:y val="-2.1267224409449964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A34-475A-A8FC-054E18A0A1C3}"/>
                </c:ext>
              </c:extLst>
            </c:dLbl>
            <c:dLbl>
              <c:idx val="4"/>
              <c:layout>
                <c:manualLayout>
                  <c:x val="5.7365485564303911E-4"/>
                  <c:y val="-3.328912401574814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A34-475A-A8FC-054E18A0A1C3}"/>
                </c:ext>
              </c:extLst>
            </c:dLbl>
            <c:dLbl>
              <c:idx val="5"/>
              <c:layout>
                <c:manualLayout>
                  <c:x val="9.5456036745407142E-4"/>
                  <c:y val="0.1350755413385826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A34-475A-A8FC-054E18A0A1C3}"/>
                </c:ext>
              </c:extLst>
            </c:dLbl>
            <c:dLbl>
              <c:idx val="6"/>
              <c:layout>
                <c:manualLayout>
                  <c:x val="6.8321522309711308E-2"/>
                  <c:y val="4.028149606299211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A34-475A-A8FC-054E18A0A1C3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7"/>
                <c:pt idx="0">
                  <c:v>Employee costs</c:v>
                </c:pt>
                <c:pt idx="1">
                  <c:v>Remuneration of councillors</c:v>
                </c:pt>
                <c:pt idx="2">
                  <c:v>Depreciation &amp; assets impairment </c:v>
                </c:pt>
                <c:pt idx="3">
                  <c:v>Finance charges</c:v>
                </c:pt>
                <c:pt idx="4">
                  <c:v>Inventory consumed &amp; Bulk purchases</c:v>
                </c:pt>
                <c:pt idx="5">
                  <c:v>Transfers and Subsidies</c:v>
                </c:pt>
                <c:pt idx="6">
                  <c:v>Other expenditure</c:v>
                </c:pt>
              </c:strCache>
            </c:strRef>
          </c:cat>
          <c:val>
            <c:numRef>
              <c:f>Sheet1!$B$2:$B$8</c:f>
              <c:numCache>
                <c:formatCode>_-* #\ ##0.00_-;\-* #\ ##0.00_-;_-* "-"??_-;_-@_-</c:formatCode>
                <c:ptCount val="7"/>
                <c:pt idx="0">
                  <c:v>455006060</c:v>
                </c:pt>
                <c:pt idx="1">
                  <c:v>26332690</c:v>
                </c:pt>
                <c:pt idx="2">
                  <c:v>374287810.00999999</c:v>
                </c:pt>
                <c:pt idx="3">
                  <c:v>5390840</c:v>
                </c:pt>
                <c:pt idx="4">
                  <c:v>648720120</c:v>
                </c:pt>
                <c:pt idx="5">
                  <c:v>867000</c:v>
                </c:pt>
                <c:pt idx="6">
                  <c:v>268618655.23999977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34-475A-A8FC-054E18A0A1C3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5901375139313101"/>
          <c:y val="0.40120731479001959"/>
          <c:w val="0.33072833476769126"/>
          <c:h val="0.34825652608749391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7123425196850394"/>
          <c:y val="2.5000000000000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Capital Budget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2EE-4668-9183-AFCA4049A31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D84-46A0-9B27-3732BED2E5E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72EE-4668-9183-AFCA4049A31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72EE-4668-9183-AFCA4049A31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72EE-4668-9183-AFCA4049A314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2EE-4668-9183-AFCA4049A314}"/>
              </c:ext>
            </c:extLst>
          </c:dPt>
          <c:dLbls>
            <c:dLbl>
              <c:idx val="0"/>
              <c:layout>
                <c:manualLayout>
                  <c:x val="-0.18181249999999999"/>
                  <c:y val="2.028641732283464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2EE-4668-9183-AFCA4049A314}"/>
                </c:ext>
              </c:extLst>
            </c:dLbl>
            <c:dLbl>
              <c:idx val="2"/>
              <c:layout>
                <c:manualLayout>
                  <c:x val="0.1197373687664042"/>
                  <c:y val="3.551476377952755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2EE-4668-9183-AFCA4049A314}"/>
                </c:ext>
              </c:extLst>
            </c:dLbl>
            <c:dLbl>
              <c:idx val="3"/>
              <c:layout>
                <c:manualLayout>
                  <c:x val="-1.420062335958009E-2"/>
                  <c:y val="5.692667322834645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2EE-4668-9183-AFCA4049A314}"/>
                </c:ext>
              </c:extLst>
            </c:dLbl>
            <c:dLbl>
              <c:idx val="4"/>
              <c:layout>
                <c:manualLayout>
                  <c:x val="6.5328904199475027E-2"/>
                  <c:y val="0.1347578740157480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2EE-4668-9183-AFCA4049A314}"/>
                </c:ext>
              </c:extLst>
            </c:dLbl>
            <c:dLbl>
              <c:idx val="5"/>
              <c:layout>
                <c:manualLayout>
                  <c:x val="-4.3745570866141767E-2"/>
                  <c:y val="-2.020989173228349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220833333333334"/>
                      <c:h val="9.99062499999999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72EE-4668-9183-AFCA4049A314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Own funding</c:v>
                </c:pt>
                <c:pt idx="1">
                  <c:v>INEP</c:v>
                </c:pt>
                <c:pt idx="2">
                  <c:v>MIG</c:v>
                </c:pt>
                <c:pt idx="3">
                  <c:v>RBIG</c:v>
                </c:pt>
                <c:pt idx="4">
                  <c:v>WSIG</c:v>
                </c:pt>
                <c:pt idx="5">
                  <c:v>Disaster grant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60772000</c:v>
                </c:pt>
                <c:pt idx="1">
                  <c:v>29780000</c:v>
                </c:pt>
                <c:pt idx="2">
                  <c:v>49399000</c:v>
                </c:pt>
                <c:pt idx="3">
                  <c:v>0</c:v>
                </c:pt>
                <c:pt idx="4">
                  <c:v>15617000</c:v>
                </c:pt>
                <c:pt idx="5">
                  <c:v>1000000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EE-4668-9183-AFCA4049A314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8466256561679792"/>
          <c:y val="0.37426107283464566"/>
          <c:w val="0.20283743438320209"/>
          <c:h val="0.4169621062992126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DB3FD9-E47A-4FEA-8238-4FF3DDD3ED13}" type="doc">
      <dgm:prSet loTypeId="urn:microsoft.com/office/officeart/2005/8/layout/hProcess4" loCatId="process" qsTypeId="urn:microsoft.com/office/officeart/2005/8/quickstyle/simple1#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CE9B6903-E12D-4C74-9C6C-355B5C123200}">
      <dgm:prSet phldrT="[Text]"/>
      <dgm:spPr/>
      <dgm:t>
        <a:bodyPr/>
        <a:lstStyle/>
        <a:p>
          <a:r>
            <a:rPr lang="en-US" dirty="0"/>
            <a:t>March 2024</a:t>
          </a:r>
        </a:p>
      </dgm:t>
    </dgm:pt>
    <dgm:pt modelId="{F09A9DC9-4432-4480-AC22-4A5261A49588}" type="parTrans" cxnId="{345B2B9F-6CFF-4B70-A41B-844A1A287532}">
      <dgm:prSet/>
      <dgm:spPr/>
      <dgm:t>
        <a:bodyPr/>
        <a:lstStyle/>
        <a:p>
          <a:endParaRPr lang="en-US"/>
        </a:p>
      </dgm:t>
    </dgm:pt>
    <dgm:pt modelId="{0A8A19B9-E084-4C9C-BD6F-FAB30F83EF02}" type="sibTrans" cxnId="{345B2B9F-6CFF-4B70-A41B-844A1A287532}">
      <dgm:prSet/>
      <dgm:spPr/>
      <dgm:t>
        <a:bodyPr/>
        <a:lstStyle/>
        <a:p>
          <a:endParaRPr lang="en-US"/>
        </a:p>
      </dgm:t>
    </dgm:pt>
    <dgm:pt modelId="{27D5A1E8-6F3E-420E-B814-40EA209D01A6}">
      <dgm:prSet phldrT="[Text]" custT="1"/>
      <dgm:spPr/>
      <dgm:t>
        <a:bodyPr/>
        <a:lstStyle/>
        <a:p>
          <a:r>
            <a:rPr lang="en-US" sz="1600" dirty="0"/>
            <a:t>Disaster conditional grant from CoGTA and in-kind allocation received -20 March 2024</a:t>
          </a:r>
        </a:p>
      </dgm:t>
    </dgm:pt>
    <dgm:pt modelId="{E08A1C37-E6A3-461D-9A30-DD31897FDF8F}" type="parTrans" cxnId="{A1CF3D7C-1E7A-4782-B1F6-A6FF24D6F0E2}">
      <dgm:prSet/>
      <dgm:spPr/>
      <dgm:t>
        <a:bodyPr/>
        <a:lstStyle/>
        <a:p>
          <a:endParaRPr lang="en-US"/>
        </a:p>
      </dgm:t>
    </dgm:pt>
    <dgm:pt modelId="{ECB8EA65-2D1F-4A1B-ADC0-80ECE8A1E5EF}" type="sibTrans" cxnId="{A1CF3D7C-1E7A-4782-B1F6-A6FF24D6F0E2}">
      <dgm:prSet/>
      <dgm:spPr/>
      <dgm:t>
        <a:bodyPr/>
        <a:lstStyle/>
        <a:p>
          <a:endParaRPr lang="en-US"/>
        </a:p>
      </dgm:t>
    </dgm:pt>
    <dgm:pt modelId="{50505843-19F2-4A6C-9435-F067742F3907}">
      <dgm:prSet phldrT="[Text]" custT="1"/>
      <dgm:spPr/>
      <dgm:t>
        <a:bodyPr/>
        <a:lstStyle/>
        <a:p>
          <a:endParaRPr lang="en-US" sz="1400" dirty="0"/>
        </a:p>
      </dgm:t>
    </dgm:pt>
    <dgm:pt modelId="{C1553E4E-BAF6-419D-A723-5599766F9054}" type="parTrans" cxnId="{0FD20742-C6C8-4E90-A454-4253253D2DD6}">
      <dgm:prSet/>
      <dgm:spPr/>
      <dgm:t>
        <a:bodyPr/>
        <a:lstStyle/>
        <a:p>
          <a:endParaRPr lang="en-US"/>
        </a:p>
      </dgm:t>
    </dgm:pt>
    <dgm:pt modelId="{A9FCCA40-D2C7-4593-8C76-6B7052282C14}" type="sibTrans" cxnId="{0FD20742-C6C8-4E90-A454-4253253D2DD6}">
      <dgm:prSet/>
      <dgm:spPr/>
      <dgm:t>
        <a:bodyPr/>
        <a:lstStyle/>
        <a:p>
          <a:endParaRPr lang="en-US"/>
        </a:p>
      </dgm:t>
    </dgm:pt>
    <dgm:pt modelId="{9F53F865-A433-417A-8D2C-062CAC7E1419}">
      <dgm:prSet phldrT="[Text]"/>
      <dgm:spPr/>
      <dgm:t>
        <a:bodyPr/>
        <a:lstStyle/>
        <a:p>
          <a:r>
            <a:rPr lang="en-US" dirty="0"/>
            <a:t>April &amp; May 2024</a:t>
          </a:r>
        </a:p>
      </dgm:t>
    </dgm:pt>
    <dgm:pt modelId="{F8BEE9D5-511F-477C-8235-2CA47EBE85BC}" type="parTrans" cxnId="{D15642B2-801B-422E-B665-8D3B860AEB37}">
      <dgm:prSet/>
      <dgm:spPr/>
      <dgm:t>
        <a:bodyPr/>
        <a:lstStyle/>
        <a:p>
          <a:endParaRPr lang="en-US"/>
        </a:p>
      </dgm:t>
    </dgm:pt>
    <dgm:pt modelId="{BF391186-9AFE-4C24-9A91-83A732472118}" type="sibTrans" cxnId="{D15642B2-801B-422E-B665-8D3B860AEB37}">
      <dgm:prSet/>
      <dgm:spPr/>
      <dgm:t>
        <a:bodyPr/>
        <a:lstStyle/>
        <a:p>
          <a:endParaRPr lang="en-US"/>
        </a:p>
      </dgm:t>
    </dgm:pt>
    <dgm:pt modelId="{44F2B2E4-EFE2-45B1-ADD8-36EDCF637004}">
      <dgm:prSet phldrT="[Text]" custT="1"/>
      <dgm:spPr/>
      <dgm:t>
        <a:bodyPr/>
        <a:lstStyle/>
        <a:p>
          <a:r>
            <a:rPr lang="en-US" sz="1800" dirty="0"/>
            <a:t>Assessment of 9 months expenditure and revenue Budget . April 2024</a:t>
          </a:r>
        </a:p>
      </dgm:t>
    </dgm:pt>
    <dgm:pt modelId="{9C6A98FD-2B33-41B5-8FC3-2E2E8D841DCA}" type="parTrans" cxnId="{866685DE-EF7C-4DA0-A77D-DF6F350C10A4}">
      <dgm:prSet/>
      <dgm:spPr/>
      <dgm:t>
        <a:bodyPr/>
        <a:lstStyle/>
        <a:p>
          <a:endParaRPr lang="en-US"/>
        </a:p>
      </dgm:t>
    </dgm:pt>
    <dgm:pt modelId="{61C35278-2AD1-4314-8F69-51D0C7E31857}" type="sibTrans" cxnId="{866685DE-EF7C-4DA0-A77D-DF6F350C10A4}">
      <dgm:prSet/>
      <dgm:spPr/>
      <dgm:t>
        <a:bodyPr/>
        <a:lstStyle/>
        <a:p>
          <a:endParaRPr lang="en-US"/>
        </a:p>
      </dgm:t>
    </dgm:pt>
    <dgm:pt modelId="{CD99DE4A-40C9-4945-B8F7-ECC396B2572A}">
      <dgm:prSet phldrT="[Text]"/>
      <dgm:spPr/>
      <dgm:t>
        <a:bodyPr/>
        <a:lstStyle/>
        <a:p>
          <a:r>
            <a:rPr lang="en-US" dirty="0"/>
            <a:t>May 2024</a:t>
          </a:r>
        </a:p>
      </dgm:t>
    </dgm:pt>
    <dgm:pt modelId="{54B44D02-D0BD-44FF-A112-2412451D0E73}" type="parTrans" cxnId="{CC1EE1BA-FB5C-4D57-9F79-75FAB8FC2F39}">
      <dgm:prSet/>
      <dgm:spPr/>
      <dgm:t>
        <a:bodyPr/>
        <a:lstStyle/>
        <a:p>
          <a:endParaRPr lang="en-US"/>
        </a:p>
      </dgm:t>
    </dgm:pt>
    <dgm:pt modelId="{463D1A4D-EAA3-47CA-8DEA-8B66F1996AA7}" type="sibTrans" cxnId="{CC1EE1BA-FB5C-4D57-9F79-75FAB8FC2F39}">
      <dgm:prSet/>
      <dgm:spPr/>
      <dgm:t>
        <a:bodyPr/>
        <a:lstStyle/>
        <a:p>
          <a:endParaRPr lang="en-US"/>
        </a:p>
      </dgm:t>
    </dgm:pt>
    <dgm:pt modelId="{A5DB85CC-926B-44B8-AF76-8C460C488F7D}">
      <dgm:prSet phldrT="[Text]" custT="1"/>
      <dgm:spPr/>
      <dgm:t>
        <a:bodyPr/>
        <a:lstStyle/>
        <a:p>
          <a:r>
            <a:rPr lang="en-US" sz="1600" dirty="0"/>
            <a:t>Mayco approval - 16 May 2024</a:t>
          </a:r>
        </a:p>
      </dgm:t>
    </dgm:pt>
    <dgm:pt modelId="{51C61961-F294-4A36-8D67-449C2237B144}" type="parTrans" cxnId="{9B5D4341-FCA9-4F70-98CE-A75954F6842B}">
      <dgm:prSet/>
      <dgm:spPr/>
      <dgm:t>
        <a:bodyPr/>
        <a:lstStyle/>
        <a:p>
          <a:endParaRPr lang="en-US"/>
        </a:p>
      </dgm:t>
    </dgm:pt>
    <dgm:pt modelId="{531F9C58-FD0F-4681-8025-F6138C45844B}" type="sibTrans" cxnId="{9B5D4341-FCA9-4F70-98CE-A75954F6842B}">
      <dgm:prSet/>
      <dgm:spPr/>
      <dgm:t>
        <a:bodyPr/>
        <a:lstStyle/>
        <a:p>
          <a:endParaRPr lang="en-US"/>
        </a:p>
      </dgm:t>
    </dgm:pt>
    <dgm:pt modelId="{6472124A-3968-48D6-9705-1920443AEB2E}">
      <dgm:prSet phldrT="[Text]" custT="1"/>
      <dgm:spPr/>
      <dgm:t>
        <a:bodyPr/>
        <a:lstStyle/>
        <a:p>
          <a:r>
            <a:rPr lang="en-US" sz="1600" dirty="0"/>
            <a:t>Council approval 20 May 2024</a:t>
          </a:r>
        </a:p>
      </dgm:t>
    </dgm:pt>
    <dgm:pt modelId="{E4AB3A4D-8AE4-4303-9FD2-AFC07433822A}" type="parTrans" cxnId="{6C07E9DF-AA55-4511-B690-C46F3633E3E6}">
      <dgm:prSet/>
      <dgm:spPr/>
      <dgm:t>
        <a:bodyPr/>
        <a:lstStyle/>
        <a:p>
          <a:endParaRPr lang="en-US"/>
        </a:p>
      </dgm:t>
    </dgm:pt>
    <dgm:pt modelId="{E1397701-2E30-4473-8836-19492D842804}" type="sibTrans" cxnId="{6C07E9DF-AA55-4511-B690-C46F3633E3E6}">
      <dgm:prSet/>
      <dgm:spPr/>
      <dgm:t>
        <a:bodyPr/>
        <a:lstStyle/>
        <a:p>
          <a:endParaRPr lang="en-US"/>
        </a:p>
      </dgm:t>
    </dgm:pt>
    <dgm:pt modelId="{5C5C8D20-32FE-4868-BA8E-E0DEF5ED599B}">
      <dgm:prSet phldrT="[Text]" custT="1"/>
      <dgm:spPr/>
      <dgm:t>
        <a:bodyPr/>
        <a:lstStyle/>
        <a:p>
          <a:r>
            <a:rPr lang="en-US" sz="1800" dirty="0"/>
            <a:t>Departmental budget consultation 6-9 May 2024</a:t>
          </a:r>
        </a:p>
      </dgm:t>
    </dgm:pt>
    <dgm:pt modelId="{B5D64A76-C150-4FBC-9B9B-D59B6F0DDDEC}" type="parTrans" cxnId="{A60FBBEF-D339-439C-BC50-46F383C51784}">
      <dgm:prSet/>
      <dgm:spPr/>
      <dgm:t>
        <a:bodyPr/>
        <a:lstStyle/>
        <a:p>
          <a:endParaRPr lang="en-US"/>
        </a:p>
      </dgm:t>
    </dgm:pt>
    <dgm:pt modelId="{CB9C2848-C5B9-41CE-87DE-FCB6562EFA45}" type="sibTrans" cxnId="{A60FBBEF-D339-439C-BC50-46F383C51784}">
      <dgm:prSet/>
      <dgm:spPr/>
      <dgm:t>
        <a:bodyPr/>
        <a:lstStyle/>
        <a:p>
          <a:endParaRPr lang="en-US"/>
        </a:p>
      </dgm:t>
    </dgm:pt>
    <dgm:pt modelId="{B67F3356-329D-4159-A6C7-B234E846F2CC}">
      <dgm:prSet phldrT="[Text]" custT="1"/>
      <dgm:spPr/>
      <dgm:t>
        <a:bodyPr/>
        <a:lstStyle/>
        <a:p>
          <a:r>
            <a:rPr lang="en-US" sz="1600" dirty="0"/>
            <a:t>Senior management Approval - 14 May</a:t>
          </a:r>
        </a:p>
      </dgm:t>
    </dgm:pt>
    <dgm:pt modelId="{F82B16C3-932A-4550-9A1D-A2579753353D}" type="parTrans" cxnId="{CDDE62A9-510E-4E98-8E1C-7FFCB7B37CCF}">
      <dgm:prSet/>
      <dgm:spPr/>
      <dgm:t>
        <a:bodyPr/>
        <a:lstStyle/>
        <a:p>
          <a:endParaRPr lang="en-US"/>
        </a:p>
      </dgm:t>
    </dgm:pt>
    <dgm:pt modelId="{C703355B-393E-4E67-9DCA-BC6A70CF2CDA}" type="sibTrans" cxnId="{CDDE62A9-510E-4E98-8E1C-7FFCB7B37CCF}">
      <dgm:prSet/>
      <dgm:spPr/>
      <dgm:t>
        <a:bodyPr/>
        <a:lstStyle/>
        <a:p>
          <a:endParaRPr lang="en-US"/>
        </a:p>
      </dgm:t>
    </dgm:pt>
    <dgm:pt modelId="{D59C50D6-644B-43F7-BCF8-735B9D4E6E16}">
      <dgm:prSet phldrT="[Text]" custT="1"/>
      <dgm:spPr/>
      <dgm:t>
        <a:bodyPr/>
        <a:lstStyle/>
        <a:p>
          <a:r>
            <a:rPr lang="en-US" sz="1600" dirty="0"/>
            <a:t>Submission of B Schedule  to NT and PT -  31 May 2024</a:t>
          </a:r>
        </a:p>
      </dgm:t>
    </dgm:pt>
    <dgm:pt modelId="{2430A483-BC44-46DF-A6AC-B9EDF59094B8}" type="parTrans" cxnId="{7C582523-D396-4692-9EA8-990AEA02BAB0}">
      <dgm:prSet/>
      <dgm:spPr/>
      <dgm:t>
        <a:bodyPr/>
        <a:lstStyle/>
        <a:p>
          <a:endParaRPr lang="en-ZA"/>
        </a:p>
      </dgm:t>
    </dgm:pt>
    <dgm:pt modelId="{B21C92E8-784D-4198-B029-A020FCE57090}" type="sibTrans" cxnId="{7C582523-D396-4692-9EA8-990AEA02BAB0}">
      <dgm:prSet/>
      <dgm:spPr/>
      <dgm:t>
        <a:bodyPr/>
        <a:lstStyle/>
        <a:p>
          <a:endParaRPr lang="en-ZA"/>
        </a:p>
      </dgm:t>
    </dgm:pt>
    <dgm:pt modelId="{50B5BB44-2220-4C01-B139-6D86FFE6B7C9}" type="pres">
      <dgm:prSet presAssocID="{A3DB3FD9-E47A-4FEA-8238-4FF3DDD3ED13}" presName="Name0" presStyleCnt="0">
        <dgm:presLayoutVars>
          <dgm:dir/>
          <dgm:animLvl val="lvl"/>
          <dgm:resizeHandles val="exact"/>
        </dgm:presLayoutVars>
      </dgm:prSet>
      <dgm:spPr/>
    </dgm:pt>
    <dgm:pt modelId="{C07DB972-7846-4F68-B494-338390F2F80C}" type="pres">
      <dgm:prSet presAssocID="{A3DB3FD9-E47A-4FEA-8238-4FF3DDD3ED13}" presName="tSp" presStyleCnt="0"/>
      <dgm:spPr/>
    </dgm:pt>
    <dgm:pt modelId="{FD3098B1-BDD9-49C0-B3DB-BC2A502DF30C}" type="pres">
      <dgm:prSet presAssocID="{A3DB3FD9-E47A-4FEA-8238-4FF3DDD3ED13}" presName="bSp" presStyleCnt="0"/>
      <dgm:spPr/>
    </dgm:pt>
    <dgm:pt modelId="{A76871DC-9144-46E5-AB5D-35A6692F5E57}" type="pres">
      <dgm:prSet presAssocID="{A3DB3FD9-E47A-4FEA-8238-4FF3DDD3ED13}" presName="process" presStyleCnt="0"/>
      <dgm:spPr/>
    </dgm:pt>
    <dgm:pt modelId="{81EDCB82-04AF-4C15-BA31-C97A503AEBCD}" type="pres">
      <dgm:prSet presAssocID="{CE9B6903-E12D-4C74-9C6C-355B5C123200}" presName="composite1" presStyleCnt="0"/>
      <dgm:spPr/>
    </dgm:pt>
    <dgm:pt modelId="{E8615752-CB21-49D7-A062-854038EE91F7}" type="pres">
      <dgm:prSet presAssocID="{CE9B6903-E12D-4C74-9C6C-355B5C123200}" presName="dummyNode1" presStyleLbl="node1" presStyleIdx="0" presStyleCnt="3"/>
      <dgm:spPr/>
    </dgm:pt>
    <dgm:pt modelId="{43911B6C-9EA6-4581-895F-C94F734506EA}" type="pres">
      <dgm:prSet presAssocID="{CE9B6903-E12D-4C74-9C6C-355B5C123200}" presName="childNode1" presStyleLbl="bgAcc1" presStyleIdx="0" presStyleCnt="3" custScaleX="135338" custLinFactNeighborX="1503" custLinFactNeighborY="0">
        <dgm:presLayoutVars>
          <dgm:bulletEnabled val="1"/>
        </dgm:presLayoutVars>
      </dgm:prSet>
      <dgm:spPr/>
    </dgm:pt>
    <dgm:pt modelId="{54D42578-6E7B-45C1-9363-E5F1EA60FED7}" type="pres">
      <dgm:prSet presAssocID="{CE9B6903-E12D-4C74-9C6C-355B5C123200}" presName="childNode1tx" presStyleLbl="bgAcc1" presStyleIdx="0" presStyleCnt="3">
        <dgm:presLayoutVars>
          <dgm:bulletEnabled val="1"/>
        </dgm:presLayoutVars>
      </dgm:prSet>
      <dgm:spPr/>
    </dgm:pt>
    <dgm:pt modelId="{93576B44-CED6-4F53-A12A-67D0B86F1178}" type="pres">
      <dgm:prSet presAssocID="{CE9B6903-E12D-4C74-9C6C-355B5C123200}" presName="parentNode1" presStyleLbl="node1" presStyleIdx="0" presStyleCnt="3" custScaleX="120168" custScaleY="57450" custLinFactNeighborX="1473" custLinFactNeighborY="20055">
        <dgm:presLayoutVars>
          <dgm:chMax val="1"/>
          <dgm:bulletEnabled val="1"/>
        </dgm:presLayoutVars>
      </dgm:prSet>
      <dgm:spPr/>
    </dgm:pt>
    <dgm:pt modelId="{F76FCD5A-93FC-4AC2-AFBD-69EBCAF8D000}" type="pres">
      <dgm:prSet presAssocID="{CE9B6903-E12D-4C74-9C6C-355B5C123200}" presName="connSite1" presStyleCnt="0"/>
      <dgm:spPr/>
    </dgm:pt>
    <dgm:pt modelId="{14BDBD91-2A63-4731-A336-B835BAB60F2B}" type="pres">
      <dgm:prSet presAssocID="{0A8A19B9-E084-4C9C-BD6F-FAB30F83EF02}" presName="Name9" presStyleLbl="sibTrans2D1" presStyleIdx="0" presStyleCnt="2" custLinFactNeighborX="-634" custLinFactNeighborY="-3910"/>
      <dgm:spPr/>
    </dgm:pt>
    <dgm:pt modelId="{6F14068C-B457-41D7-BF7C-B8059FC50C04}" type="pres">
      <dgm:prSet presAssocID="{9F53F865-A433-417A-8D2C-062CAC7E1419}" presName="composite2" presStyleCnt="0"/>
      <dgm:spPr/>
    </dgm:pt>
    <dgm:pt modelId="{60BAD257-10DB-4407-B48E-164C1ED13F7B}" type="pres">
      <dgm:prSet presAssocID="{9F53F865-A433-417A-8D2C-062CAC7E1419}" presName="dummyNode2" presStyleLbl="node1" presStyleIdx="0" presStyleCnt="3"/>
      <dgm:spPr/>
    </dgm:pt>
    <dgm:pt modelId="{96DDA1B2-F25C-47A6-B11B-42A8A3A9F5A1}" type="pres">
      <dgm:prSet presAssocID="{9F53F865-A433-417A-8D2C-062CAC7E1419}" presName="childNode2" presStyleLbl="bgAcc1" presStyleIdx="1" presStyleCnt="3" custScaleX="139761" custScaleY="117626" custLinFactNeighborX="-7005" custLinFactNeighborY="5793">
        <dgm:presLayoutVars>
          <dgm:bulletEnabled val="1"/>
        </dgm:presLayoutVars>
      </dgm:prSet>
      <dgm:spPr/>
    </dgm:pt>
    <dgm:pt modelId="{3FABA9AD-2533-425A-9FEE-F27BAF02FF73}" type="pres">
      <dgm:prSet presAssocID="{9F53F865-A433-417A-8D2C-062CAC7E1419}" presName="childNode2tx" presStyleLbl="bgAcc1" presStyleIdx="1" presStyleCnt="3">
        <dgm:presLayoutVars>
          <dgm:bulletEnabled val="1"/>
        </dgm:presLayoutVars>
      </dgm:prSet>
      <dgm:spPr/>
    </dgm:pt>
    <dgm:pt modelId="{D9897044-9515-458E-9989-CD31261D5AC3}" type="pres">
      <dgm:prSet presAssocID="{9F53F865-A433-417A-8D2C-062CAC7E1419}" presName="parentNode2" presStyleLbl="node1" presStyleIdx="1" presStyleCnt="3" custScaleX="127411" custScaleY="73025" custLinFactNeighborX="-953" custLinFactNeighborY="-27151">
        <dgm:presLayoutVars>
          <dgm:chMax val="0"/>
          <dgm:bulletEnabled val="1"/>
        </dgm:presLayoutVars>
      </dgm:prSet>
      <dgm:spPr/>
    </dgm:pt>
    <dgm:pt modelId="{E231E9A9-EA0D-4BDE-B156-B84F9010E14C}" type="pres">
      <dgm:prSet presAssocID="{9F53F865-A433-417A-8D2C-062CAC7E1419}" presName="connSite2" presStyleCnt="0"/>
      <dgm:spPr/>
    </dgm:pt>
    <dgm:pt modelId="{D27633B9-3DE6-4F5A-8E0B-EA0A37329FED}" type="pres">
      <dgm:prSet presAssocID="{BF391186-9AFE-4C24-9A91-83A732472118}" presName="Name18" presStyleLbl="sibTrans2D1" presStyleIdx="1" presStyleCnt="2" custLinFactNeighborX="15378" custLinFactNeighborY="3686"/>
      <dgm:spPr/>
    </dgm:pt>
    <dgm:pt modelId="{55F28203-7E17-4E1A-A4B7-C64AA5D14470}" type="pres">
      <dgm:prSet presAssocID="{CD99DE4A-40C9-4945-B8F7-ECC396B2572A}" presName="composite1" presStyleCnt="0"/>
      <dgm:spPr/>
    </dgm:pt>
    <dgm:pt modelId="{08553A3E-718D-4EE2-A106-DB2EE24798BC}" type="pres">
      <dgm:prSet presAssocID="{CD99DE4A-40C9-4945-B8F7-ECC396B2572A}" presName="dummyNode1" presStyleLbl="node1" presStyleIdx="1" presStyleCnt="3"/>
      <dgm:spPr/>
    </dgm:pt>
    <dgm:pt modelId="{0519EF31-E0EC-4739-94D5-811E9BA6C0A1}" type="pres">
      <dgm:prSet presAssocID="{CD99DE4A-40C9-4945-B8F7-ECC396B2572A}" presName="childNode1" presStyleLbl="bgAcc1" presStyleIdx="2" presStyleCnt="3" custScaleX="125659" custScaleY="123988" custLinFactNeighborX="-16979" custLinFactNeighborY="9246">
        <dgm:presLayoutVars>
          <dgm:bulletEnabled val="1"/>
        </dgm:presLayoutVars>
      </dgm:prSet>
      <dgm:spPr/>
    </dgm:pt>
    <dgm:pt modelId="{226D6E40-E294-4B39-AE6C-35BB33384CEA}" type="pres">
      <dgm:prSet presAssocID="{CD99DE4A-40C9-4945-B8F7-ECC396B2572A}" presName="childNode1tx" presStyleLbl="bgAcc1" presStyleIdx="2" presStyleCnt="3">
        <dgm:presLayoutVars>
          <dgm:bulletEnabled val="1"/>
        </dgm:presLayoutVars>
      </dgm:prSet>
      <dgm:spPr/>
    </dgm:pt>
    <dgm:pt modelId="{1E05178A-EF7C-48FB-A5A8-B9FB02919AF2}" type="pres">
      <dgm:prSet presAssocID="{CD99DE4A-40C9-4945-B8F7-ECC396B2572A}" presName="parentNode1" presStyleLbl="node1" presStyleIdx="2" presStyleCnt="3" custScaleY="48491" custLinFactNeighborX="-6545" custLinFactNeighborY="72831">
        <dgm:presLayoutVars>
          <dgm:chMax val="1"/>
          <dgm:bulletEnabled val="1"/>
        </dgm:presLayoutVars>
      </dgm:prSet>
      <dgm:spPr/>
    </dgm:pt>
    <dgm:pt modelId="{0B736BBC-BC15-4EFE-9313-B2D60E02AD54}" type="pres">
      <dgm:prSet presAssocID="{CD99DE4A-40C9-4945-B8F7-ECC396B2572A}" presName="connSite1" presStyleCnt="0"/>
      <dgm:spPr/>
    </dgm:pt>
  </dgm:ptLst>
  <dgm:cxnLst>
    <dgm:cxn modelId="{30AC5E03-E069-4571-A308-4B591F1877AC}" type="presOf" srcId="{A3DB3FD9-E47A-4FEA-8238-4FF3DDD3ED13}" destId="{50B5BB44-2220-4C01-B139-6D86FFE6B7C9}" srcOrd="0" destOrd="0" presId="urn:microsoft.com/office/officeart/2005/8/layout/hProcess4"/>
    <dgm:cxn modelId="{6053BC0D-772B-4DDF-BB38-E4E923BB9BE3}" type="presOf" srcId="{44F2B2E4-EFE2-45B1-ADD8-36EDCF637004}" destId="{96DDA1B2-F25C-47A6-B11B-42A8A3A9F5A1}" srcOrd="0" destOrd="0" presId="urn:microsoft.com/office/officeart/2005/8/layout/hProcess4"/>
    <dgm:cxn modelId="{0D64B511-EAE2-403D-B799-81D1A4BF08B2}" type="presOf" srcId="{6472124A-3968-48D6-9705-1920443AEB2E}" destId="{226D6E40-E294-4B39-AE6C-35BB33384CEA}" srcOrd="1" destOrd="2" presId="urn:microsoft.com/office/officeart/2005/8/layout/hProcess4"/>
    <dgm:cxn modelId="{18FD711D-A10F-47C5-8905-505CC418D14D}" type="presOf" srcId="{BF391186-9AFE-4C24-9A91-83A732472118}" destId="{D27633B9-3DE6-4F5A-8E0B-EA0A37329FED}" srcOrd="0" destOrd="0" presId="urn:microsoft.com/office/officeart/2005/8/layout/hProcess4"/>
    <dgm:cxn modelId="{8E58A221-9054-4CE9-B25D-A9A08C3A5C46}" type="presOf" srcId="{27D5A1E8-6F3E-420E-B814-40EA209D01A6}" destId="{43911B6C-9EA6-4581-895F-C94F734506EA}" srcOrd="0" destOrd="0" presId="urn:microsoft.com/office/officeart/2005/8/layout/hProcess4"/>
    <dgm:cxn modelId="{7C582523-D396-4692-9EA8-990AEA02BAB0}" srcId="{CD99DE4A-40C9-4945-B8F7-ECC396B2572A}" destId="{D59C50D6-644B-43F7-BCF8-735B9D4E6E16}" srcOrd="3" destOrd="0" parTransId="{2430A483-BC44-46DF-A6AC-B9EDF59094B8}" sibTransId="{B21C92E8-784D-4198-B029-A020FCE57090}"/>
    <dgm:cxn modelId="{D26F642F-15F4-4077-A383-C4797B48FCEB}" type="presOf" srcId="{6472124A-3968-48D6-9705-1920443AEB2E}" destId="{0519EF31-E0EC-4739-94D5-811E9BA6C0A1}" srcOrd="0" destOrd="2" presId="urn:microsoft.com/office/officeart/2005/8/layout/hProcess4"/>
    <dgm:cxn modelId="{9B5D4341-FCA9-4F70-98CE-A75954F6842B}" srcId="{CD99DE4A-40C9-4945-B8F7-ECC396B2572A}" destId="{A5DB85CC-926B-44B8-AF76-8C460C488F7D}" srcOrd="1" destOrd="0" parTransId="{51C61961-F294-4A36-8D67-449C2237B144}" sibTransId="{531F9C58-FD0F-4681-8025-F6138C45844B}"/>
    <dgm:cxn modelId="{0FD20742-C6C8-4E90-A454-4253253D2DD6}" srcId="{CE9B6903-E12D-4C74-9C6C-355B5C123200}" destId="{50505843-19F2-4A6C-9435-F067742F3907}" srcOrd="1" destOrd="0" parTransId="{C1553E4E-BAF6-419D-A723-5599766F9054}" sibTransId="{A9FCCA40-D2C7-4593-8C76-6B7052282C14}"/>
    <dgm:cxn modelId="{17FFEF4D-866F-43CE-A50A-2935D27F7CDE}" type="presOf" srcId="{B67F3356-329D-4159-A6C7-B234E846F2CC}" destId="{0519EF31-E0EC-4739-94D5-811E9BA6C0A1}" srcOrd="0" destOrd="0" presId="urn:microsoft.com/office/officeart/2005/8/layout/hProcess4"/>
    <dgm:cxn modelId="{A1CF3D7C-1E7A-4782-B1F6-A6FF24D6F0E2}" srcId="{CE9B6903-E12D-4C74-9C6C-355B5C123200}" destId="{27D5A1E8-6F3E-420E-B814-40EA209D01A6}" srcOrd="0" destOrd="0" parTransId="{E08A1C37-E6A3-461D-9A30-DD31897FDF8F}" sibTransId="{ECB8EA65-2D1F-4A1B-ADC0-80ECE8A1E5EF}"/>
    <dgm:cxn modelId="{0FF6E87F-A6E3-4FC5-9255-56D9E0953031}" type="presOf" srcId="{CE9B6903-E12D-4C74-9C6C-355B5C123200}" destId="{93576B44-CED6-4F53-A12A-67D0B86F1178}" srcOrd="0" destOrd="0" presId="urn:microsoft.com/office/officeart/2005/8/layout/hProcess4"/>
    <dgm:cxn modelId="{5E260982-FE91-49D0-85F7-BF7D46A00E9F}" type="presOf" srcId="{A5DB85CC-926B-44B8-AF76-8C460C488F7D}" destId="{0519EF31-E0EC-4739-94D5-811E9BA6C0A1}" srcOrd="0" destOrd="1" presId="urn:microsoft.com/office/officeart/2005/8/layout/hProcess4"/>
    <dgm:cxn modelId="{82B30890-4A58-4CD0-AEA3-845B8983A8E3}" type="presOf" srcId="{A5DB85CC-926B-44B8-AF76-8C460C488F7D}" destId="{226D6E40-E294-4B39-AE6C-35BB33384CEA}" srcOrd="1" destOrd="1" presId="urn:microsoft.com/office/officeart/2005/8/layout/hProcess4"/>
    <dgm:cxn modelId="{40D75199-BD27-4072-96C7-725B680CCE73}" type="presOf" srcId="{5C5C8D20-32FE-4868-BA8E-E0DEF5ED599B}" destId="{96DDA1B2-F25C-47A6-B11B-42A8A3A9F5A1}" srcOrd="0" destOrd="1" presId="urn:microsoft.com/office/officeart/2005/8/layout/hProcess4"/>
    <dgm:cxn modelId="{614E459D-B9C5-4EAC-9235-A3D34D34A728}" type="presOf" srcId="{0A8A19B9-E084-4C9C-BD6F-FAB30F83EF02}" destId="{14BDBD91-2A63-4731-A336-B835BAB60F2B}" srcOrd="0" destOrd="0" presId="urn:microsoft.com/office/officeart/2005/8/layout/hProcess4"/>
    <dgm:cxn modelId="{EC47839E-F3C3-42C1-8D80-FEE53D3EC3F1}" type="presOf" srcId="{5C5C8D20-32FE-4868-BA8E-E0DEF5ED599B}" destId="{3FABA9AD-2533-425A-9FEE-F27BAF02FF73}" srcOrd="1" destOrd="1" presId="urn:microsoft.com/office/officeart/2005/8/layout/hProcess4"/>
    <dgm:cxn modelId="{345B2B9F-6CFF-4B70-A41B-844A1A287532}" srcId="{A3DB3FD9-E47A-4FEA-8238-4FF3DDD3ED13}" destId="{CE9B6903-E12D-4C74-9C6C-355B5C123200}" srcOrd="0" destOrd="0" parTransId="{F09A9DC9-4432-4480-AC22-4A5261A49588}" sibTransId="{0A8A19B9-E084-4C9C-BD6F-FAB30F83EF02}"/>
    <dgm:cxn modelId="{5B7DB4A7-B333-4D70-8D67-C089A3A18230}" type="presOf" srcId="{B67F3356-329D-4159-A6C7-B234E846F2CC}" destId="{226D6E40-E294-4B39-AE6C-35BB33384CEA}" srcOrd="1" destOrd="0" presId="urn:microsoft.com/office/officeart/2005/8/layout/hProcess4"/>
    <dgm:cxn modelId="{E746DEA8-FD72-401E-AFD1-3C4D708D283F}" type="presOf" srcId="{44F2B2E4-EFE2-45B1-ADD8-36EDCF637004}" destId="{3FABA9AD-2533-425A-9FEE-F27BAF02FF73}" srcOrd="1" destOrd="0" presId="urn:microsoft.com/office/officeart/2005/8/layout/hProcess4"/>
    <dgm:cxn modelId="{CDDE62A9-510E-4E98-8E1C-7FFCB7B37CCF}" srcId="{CD99DE4A-40C9-4945-B8F7-ECC396B2572A}" destId="{B67F3356-329D-4159-A6C7-B234E846F2CC}" srcOrd="0" destOrd="0" parTransId="{F82B16C3-932A-4550-9A1D-A2579753353D}" sibTransId="{C703355B-393E-4E67-9DCA-BC6A70CF2CDA}"/>
    <dgm:cxn modelId="{61962DB2-33C6-4B8B-9602-C91965938C69}" type="presOf" srcId="{D59C50D6-644B-43F7-BCF8-735B9D4E6E16}" destId="{0519EF31-E0EC-4739-94D5-811E9BA6C0A1}" srcOrd="0" destOrd="3" presId="urn:microsoft.com/office/officeart/2005/8/layout/hProcess4"/>
    <dgm:cxn modelId="{D15642B2-801B-422E-B665-8D3B860AEB37}" srcId="{A3DB3FD9-E47A-4FEA-8238-4FF3DDD3ED13}" destId="{9F53F865-A433-417A-8D2C-062CAC7E1419}" srcOrd="1" destOrd="0" parTransId="{F8BEE9D5-511F-477C-8235-2CA47EBE85BC}" sibTransId="{BF391186-9AFE-4C24-9A91-83A732472118}"/>
    <dgm:cxn modelId="{DD3445B6-854D-48D7-B73B-56824D00D358}" type="presOf" srcId="{CD99DE4A-40C9-4945-B8F7-ECC396B2572A}" destId="{1E05178A-EF7C-48FB-A5A8-B9FB02919AF2}" srcOrd="0" destOrd="0" presId="urn:microsoft.com/office/officeart/2005/8/layout/hProcess4"/>
    <dgm:cxn modelId="{CC1EE1BA-FB5C-4D57-9F79-75FAB8FC2F39}" srcId="{A3DB3FD9-E47A-4FEA-8238-4FF3DDD3ED13}" destId="{CD99DE4A-40C9-4945-B8F7-ECC396B2572A}" srcOrd="2" destOrd="0" parTransId="{54B44D02-D0BD-44FF-A112-2412451D0E73}" sibTransId="{463D1A4D-EAA3-47CA-8DEA-8B66F1996AA7}"/>
    <dgm:cxn modelId="{7441E6C4-12B6-4895-AA04-8E995BAA43EC}" type="presOf" srcId="{D59C50D6-644B-43F7-BCF8-735B9D4E6E16}" destId="{226D6E40-E294-4B39-AE6C-35BB33384CEA}" srcOrd="1" destOrd="3" presId="urn:microsoft.com/office/officeart/2005/8/layout/hProcess4"/>
    <dgm:cxn modelId="{647F43D9-CCAD-4267-9B54-B243B1C36646}" type="presOf" srcId="{50505843-19F2-4A6C-9435-F067742F3907}" destId="{43911B6C-9EA6-4581-895F-C94F734506EA}" srcOrd="0" destOrd="1" presId="urn:microsoft.com/office/officeart/2005/8/layout/hProcess4"/>
    <dgm:cxn modelId="{5DE729DC-102D-4948-80E1-625E2146E516}" type="presOf" srcId="{9F53F865-A433-417A-8D2C-062CAC7E1419}" destId="{D9897044-9515-458E-9989-CD31261D5AC3}" srcOrd="0" destOrd="0" presId="urn:microsoft.com/office/officeart/2005/8/layout/hProcess4"/>
    <dgm:cxn modelId="{866685DE-EF7C-4DA0-A77D-DF6F350C10A4}" srcId="{9F53F865-A433-417A-8D2C-062CAC7E1419}" destId="{44F2B2E4-EFE2-45B1-ADD8-36EDCF637004}" srcOrd="0" destOrd="0" parTransId="{9C6A98FD-2B33-41B5-8FC3-2E2E8D841DCA}" sibTransId="{61C35278-2AD1-4314-8F69-51D0C7E31857}"/>
    <dgm:cxn modelId="{6C07E9DF-AA55-4511-B690-C46F3633E3E6}" srcId="{CD99DE4A-40C9-4945-B8F7-ECC396B2572A}" destId="{6472124A-3968-48D6-9705-1920443AEB2E}" srcOrd="2" destOrd="0" parTransId="{E4AB3A4D-8AE4-4303-9FD2-AFC07433822A}" sibTransId="{E1397701-2E30-4473-8836-19492D842804}"/>
    <dgm:cxn modelId="{A60FBBEF-D339-439C-BC50-46F383C51784}" srcId="{9F53F865-A433-417A-8D2C-062CAC7E1419}" destId="{5C5C8D20-32FE-4868-BA8E-E0DEF5ED599B}" srcOrd="1" destOrd="0" parTransId="{B5D64A76-C150-4FBC-9B9B-D59B6F0DDDEC}" sibTransId="{CB9C2848-C5B9-41CE-87DE-FCB6562EFA45}"/>
    <dgm:cxn modelId="{52CFF2FB-DAF8-4AE0-8B64-DC2CAD2090E4}" type="presOf" srcId="{50505843-19F2-4A6C-9435-F067742F3907}" destId="{54D42578-6E7B-45C1-9363-E5F1EA60FED7}" srcOrd="1" destOrd="1" presId="urn:microsoft.com/office/officeart/2005/8/layout/hProcess4"/>
    <dgm:cxn modelId="{C21BE8FD-5ECB-49CD-8B50-95BD1CD879AF}" type="presOf" srcId="{27D5A1E8-6F3E-420E-B814-40EA209D01A6}" destId="{54D42578-6E7B-45C1-9363-E5F1EA60FED7}" srcOrd="1" destOrd="0" presId="urn:microsoft.com/office/officeart/2005/8/layout/hProcess4"/>
    <dgm:cxn modelId="{40487942-E8BA-419C-9200-2D644E6B0A9D}" type="presParOf" srcId="{50B5BB44-2220-4C01-B139-6D86FFE6B7C9}" destId="{C07DB972-7846-4F68-B494-338390F2F80C}" srcOrd="0" destOrd="0" presId="urn:microsoft.com/office/officeart/2005/8/layout/hProcess4"/>
    <dgm:cxn modelId="{129FF6B5-6EF2-4381-8C50-0C8339DC78E9}" type="presParOf" srcId="{50B5BB44-2220-4C01-B139-6D86FFE6B7C9}" destId="{FD3098B1-BDD9-49C0-B3DB-BC2A502DF30C}" srcOrd="1" destOrd="0" presId="urn:microsoft.com/office/officeart/2005/8/layout/hProcess4"/>
    <dgm:cxn modelId="{293F42D6-381A-471B-8268-76F0051B33FF}" type="presParOf" srcId="{50B5BB44-2220-4C01-B139-6D86FFE6B7C9}" destId="{A76871DC-9144-46E5-AB5D-35A6692F5E57}" srcOrd="2" destOrd="0" presId="urn:microsoft.com/office/officeart/2005/8/layout/hProcess4"/>
    <dgm:cxn modelId="{BD850631-8E19-44DA-B171-979ECDF5656C}" type="presParOf" srcId="{A76871DC-9144-46E5-AB5D-35A6692F5E57}" destId="{81EDCB82-04AF-4C15-BA31-C97A503AEBCD}" srcOrd="0" destOrd="0" presId="urn:microsoft.com/office/officeart/2005/8/layout/hProcess4"/>
    <dgm:cxn modelId="{98D3E9F5-24CA-4B04-9F34-8953B828E9FF}" type="presParOf" srcId="{81EDCB82-04AF-4C15-BA31-C97A503AEBCD}" destId="{E8615752-CB21-49D7-A062-854038EE91F7}" srcOrd="0" destOrd="0" presId="urn:microsoft.com/office/officeart/2005/8/layout/hProcess4"/>
    <dgm:cxn modelId="{7FD40CED-28C4-4D4E-865B-275D5EF7AF0B}" type="presParOf" srcId="{81EDCB82-04AF-4C15-BA31-C97A503AEBCD}" destId="{43911B6C-9EA6-4581-895F-C94F734506EA}" srcOrd="1" destOrd="0" presId="urn:microsoft.com/office/officeart/2005/8/layout/hProcess4"/>
    <dgm:cxn modelId="{FB9C75ED-333B-4444-BF3F-693D0676142F}" type="presParOf" srcId="{81EDCB82-04AF-4C15-BA31-C97A503AEBCD}" destId="{54D42578-6E7B-45C1-9363-E5F1EA60FED7}" srcOrd="2" destOrd="0" presId="urn:microsoft.com/office/officeart/2005/8/layout/hProcess4"/>
    <dgm:cxn modelId="{673D7810-3911-4EE1-B7EF-DD1E48A0F1BC}" type="presParOf" srcId="{81EDCB82-04AF-4C15-BA31-C97A503AEBCD}" destId="{93576B44-CED6-4F53-A12A-67D0B86F1178}" srcOrd="3" destOrd="0" presId="urn:microsoft.com/office/officeart/2005/8/layout/hProcess4"/>
    <dgm:cxn modelId="{E331A599-E076-4C7D-8DAD-204A375230D3}" type="presParOf" srcId="{81EDCB82-04AF-4C15-BA31-C97A503AEBCD}" destId="{F76FCD5A-93FC-4AC2-AFBD-69EBCAF8D000}" srcOrd="4" destOrd="0" presId="urn:microsoft.com/office/officeart/2005/8/layout/hProcess4"/>
    <dgm:cxn modelId="{96B74536-7175-4CB2-9E3A-05E1F95DC90A}" type="presParOf" srcId="{A76871DC-9144-46E5-AB5D-35A6692F5E57}" destId="{14BDBD91-2A63-4731-A336-B835BAB60F2B}" srcOrd="1" destOrd="0" presId="urn:microsoft.com/office/officeart/2005/8/layout/hProcess4"/>
    <dgm:cxn modelId="{BE9E3816-2FED-45B4-B622-7D03640D6AF2}" type="presParOf" srcId="{A76871DC-9144-46E5-AB5D-35A6692F5E57}" destId="{6F14068C-B457-41D7-BF7C-B8059FC50C04}" srcOrd="2" destOrd="0" presId="urn:microsoft.com/office/officeart/2005/8/layout/hProcess4"/>
    <dgm:cxn modelId="{B83743E8-327E-440A-AB41-2A15EC1A6164}" type="presParOf" srcId="{6F14068C-B457-41D7-BF7C-B8059FC50C04}" destId="{60BAD257-10DB-4407-B48E-164C1ED13F7B}" srcOrd="0" destOrd="0" presId="urn:microsoft.com/office/officeart/2005/8/layout/hProcess4"/>
    <dgm:cxn modelId="{0D94B6DE-8EE8-4EF6-9787-9B3893F6363E}" type="presParOf" srcId="{6F14068C-B457-41D7-BF7C-B8059FC50C04}" destId="{96DDA1B2-F25C-47A6-B11B-42A8A3A9F5A1}" srcOrd="1" destOrd="0" presId="urn:microsoft.com/office/officeart/2005/8/layout/hProcess4"/>
    <dgm:cxn modelId="{EE157B78-DE00-44E8-9BC0-57E6BA31A710}" type="presParOf" srcId="{6F14068C-B457-41D7-BF7C-B8059FC50C04}" destId="{3FABA9AD-2533-425A-9FEE-F27BAF02FF73}" srcOrd="2" destOrd="0" presId="urn:microsoft.com/office/officeart/2005/8/layout/hProcess4"/>
    <dgm:cxn modelId="{E7D7D488-E631-45EB-90AE-7E850E9A94E2}" type="presParOf" srcId="{6F14068C-B457-41D7-BF7C-B8059FC50C04}" destId="{D9897044-9515-458E-9989-CD31261D5AC3}" srcOrd="3" destOrd="0" presId="urn:microsoft.com/office/officeart/2005/8/layout/hProcess4"/>
    <dgm:cxn modelId="{05883F31-F36F-4E63-B161-0D93DDF82B80}" type="presParOf" srcId="{6F14068C-B457-41D7-BF7C-B8059FC50C04}" destId="{E231E9A9-EA0D-4BDE-B156-B84F9010E14C}" srcOrd="4" destOrd="0" presId="urn:microsoft.com/office/officeart/2005/8/layout/hProcess4"/>
    <dgm:cxn modelId="{B992D7D8-75A8-4A71-A0DB-700646FAF503}" type="presParOf" srcId="{A76871DC-9144-46E5-AB5D-35A6692F5E57}" destId="{D27633B9-3DE6-4F5A-8E0B-EA0A37329FED}" srcOrd="3" destOrd="0" presId="urn:microsoft.com/office/officeart/2005/8/layout/hProcess4"/>
    <dgm:cxn modelId="{20A7C340-8FC0-4ABE-8192-413E7BFE264A}" type="presParOf" srcId="{A76871DC-9144-46E5-AB5D-35A6692F5E57}" destId="{55F28203-7E17-4E1A-A4B7-C64AA5D14470}" srcOrd="4" destOrd="0" presId="urn:microsoft.com/office/officeart/2005/8/layout/hProcess4"/>
    <dgm:cxn modelId="{A8E7AD35-B1DA-4718-BBCE-0ABD37F9642A}" type="presParOf" srcId="{55F28203-7E17-4E1A-A4B7-C64AA5D14470}" destId="{08553A3E-718D-4EE2-A106-DB2EE24798BC}" srcOrd="0" destOrd="0" presId="urn:microsoft.com/office/officeart/2005/8/layout/hProcess4"/>
    <dgm:cxn modelId="{7713147C-1799-42D8-9A93-7761B3E1666A}" type="presParOf" srcId="{55F28203-7E17-4E1A-A4B7-C64AA5D14470}" destId="{0519EF31-E0EC-4739-94D5-811E9BA6C0A1}" srcOrd="1" destOrd="0" presId="urn:microsoft.com/office/officeart/2005/8/layout/hProcess4"/>
    <dgm:cxn modelId="{C46DC8B8-A392-4DD6-B125-A57963928640}" type="presParOf" srcId="{55F28203-7E17-4E1A-A4B7-C64AA5D14470}" destId="{226D6E40-E294-4B39-AE6C-35BB33384CEA}" srcOrd="2" destOrd="0" presId="urn:microsoft.com/office/officeart/2005/8/layout/hProcess4"/>
    <dgm:cxn modelId="{DA558407-390E-4425-AD68-95A15CC8FE11}" type="presParOf" srcId="{55F28203-7E17-4E1A-A4B7-C64AA5D14470}" destId="{1E05178A-EF7C-48FB-A5A8-B9FB02919AF2}" srcOrd="3" destOrd="0" presId="urn:microsoft.com/office/officeart/2005/8/layout/hProcess4"/>
    <dgm:cxn modelId="{9EA17A1C-A038-4528-9C12-AEBF93A1F9AC}" type="presParOf" srcId="{55F28203-7E17-4E1A-A4B7-C64AA5D14470}" destId="{0B736BBC-BC15-4EFE-9313-B2D60E02AD54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911B6C-9EA6-4581-895F-C94F734506EA}">
      <dsp:nvSpPr>
        <dsp:cNvPr id="0" name=""/>
        <dsp:cNvSpPr/>
      </dsp:nvSpPr>
      <dsp:spPr>
        <a:xfrm>
          <a:off x="33127" y="1321787"/>
          <a:ext cx="2717873" cy="16563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Disaster conditional grant from CoGTA and in-kind allocation received -20 March 2024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400" kern="1200" dirty="0"/>
        </a:p>
      </dsp:txBody>
      <dsp:txXfrm>
        <a:off x="71244" y="1359904"/>
        <a:ext cx="2641639" cy="1225187"/>
      </dsp:txXfrm>
    </dsp:sp>
    <dsp:sp modelId="{14BDBD91-2A63-4731-A336-B835BAB60F2B}">
      <dsp:nvSpPr>
        <dsp:cNvPr id="0" name=""/>
        <dsp:cNvSpPr/>
      </dsp:nvSpPr>
      <dsp:spPr>
        <a:xfrm>
          <a:off x="1488229" y="1281351"/>
          <a:ext cx="2717224" cy="2717224"/>
        </a:xfrm>
        <a:prstGeom prst="leftCircularArrow">
          <a:avLst>
            <a:gd name="adj1" fmla="val 2694"/>
            <a:gd name="adj2" fmla="val 327959"/>
            <a:gd name="adj3" fmla="val 2266783"/>
            <a:gd name="adj4" fmla="val 9187802"/>
            <a:gd name="adj5" fmla="val 3143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576B44-CED6-4F53-A12A-67D0B86F1178}">
      <dsp:nvSpPr>
        <dsp:cNvPr id="0" name=""/>
        <dsp:cNvSpPr/>
      </dsp:nvSpPr>
      <dsp:spPr>
        <a:xfrm>
          <a:off x="650331" y="2916597"/>
          <a:ext cx="2145091" cy="40781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March 2024</a:t>
          </a:r>
        </a:p>
      </dsp:txBody>
      <dsp:txXfrm>
        <a:off x="662276" y="2928542"/>
        <a:ext cx="2121201" cy="383928"/>
      </dsp:txXfrm>
    </dsp:sp>
    <dsp:sp modelId="{96DDA1B2-F25C-47A6-B11B-42A8A3A9F5A1}">
      <dsp:nvSpPr>
        <dsp:cNvPr id="0" name=""/>
        <dsp:cNvSpPr/>
      </dsp:nvSpPr>
      <dsp:spPr>
        <a:xfrm>
          <a:off x="2977023" y="1270722"/>
          <a:ext cx="2806697" cy="19483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Assessment of 9 months expenditure and revenue Budget . April 2024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Departmental budget consultation 6-9 May 2024</a:t>
          </a:r>
        </a:p>
      </dsp:txBody>
      <dsp:txXfrm>
        <a:off x="3021859" y="1733052"/>
        <a:ext cx="2717025" cy="1441138"/>
      </dsp:txXfrm>
    </dsp:sp>
    <dsp:sp modelId="{D27633B9-3DE6-4F5A-8E0B-EA0A37329FED}">
      <dsp:nvSpPr>
        <dsp:cNvPr id="0" name=""/>
        <dsp:cNvSpPr/>
      </dsp:nvSpPr>
      <dsp:spPr>
        <a:xfrm>
          <a:off x="4932552" y="362817"/>
          <a:ext cx="2718073" cy="2718073"/>
        </a:xfrm>
        <a:prstGeom prst="circularArrow">
          <a:avLst>
            <a:gd name="adj1" fmla="val 2693"/>
            <a:gd name="adj2" fmla="val 327850"/>
            <a:gd name="adj3" fmla="val 19883242"/>
            <a:gd name="adj4" fmla="val 12962113"/>
            <a:gd name="adj5" fmla="val 3142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897044-9515-458E-9989-CD31261D5AC3}">
      <dsp:nvSpPr>
        <dsp:cNvPr id="0" name=""/>
        <dsp:cNvSpPr/>
      </dsp:nvSpPr>
      <dsp:spPr>
        <a:xfrm>
          <a:off x="3701545" y="868819"/>
          <a:ext cx="2274384" cy="51837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April &amp; May 2024</a:t>
          </a:r>
        </a:p>
      </dsp:txBody>
      <dsp:txXfrm>
        <a:off x="3716728" y="884002"/>
        <a:ext cx="2244018" cy="488013"/>
      </dsp:txXfrm>
    </dsp:sp>
    <dsp:sp modelId="{0519EF31-E0EC-4739-94D5-811E9BA6C0A1}">
      <dsp:nvSpPr>
        <dsp:cNvPr id="0" name=""/>
        <dsp:cNvSpPr/>
      </dsp:nvSpPr>
      <dsp:spPr>
        <a:xfrm>
          <a:off x="6000537" y="1277689"/>
          <a:ext cx="2523499" cy="20536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Senior management Approval - 14 May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Mayco approval - 16 May 2024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Council approval 20 May 2024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Submission of B Schedule  to NT and PT -  31 May 2024</a:t>
          </a:r>
        </a:p>
      </dsp:txBody>
      <dsp:txXfrm>
        <a:off x="6047798" y="1324950"/>
        <a:ext cx="2428977" cy="1519084"/>
      </dsp:txXfrm>
    </dsp:sp>
    <dsp:sp modelId="{1E05178A-EF7C-48FB-A5A8-B9FB02919AF2}">
      <dsp:nvSpPr>
        <dsp:cNvPr id="0" name=""/>
        <dsp:cNvSpPr/>
      </dsp:nvSpPr>
      <dsp:spPr>
        <a:xfrm>
          <a:off x="6928590" y="3324453"/>
          <a:ext cx="1785077" cy="34422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May 2024</a:t>
          </a:r>
        </a:p>
      </dsp:txBody>
      <dsp:txXfrm>
        <a:off x="6938672" y="3334535"/>
        <a:ext cx="1764913" cy="3240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712B77-F7E2-4D68-A9CB-41B8CCDC9B29}" type="datetimeFigureOut">
              <a:rPr lang="en-US" smtClean="0"/>
              <a:t>9/7/2026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C23351-3FB3-4478-AE7D-BEC6709482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6458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6A8DF4-6A87-4F69-8212-F0A65870B2F2}" type="datetimeFigureOut">
              <a:rPr lang="en-US" smtClean="0"/>
              <a:t>9/7/2026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3638" y="1241425"/>
            <a:ext cx="446722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1A7267-269F-4D26-9F96-B6358A06B9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717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A7267-269F-4D26-9F96-B6358A06B98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5581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A7267-269F-4D26-9F96-B6358A06B98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425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A7267-269F-4D26-9F96-B6358A06B98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158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A7267-269F-4D26-9F96-B6358A06B98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4135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A7267-269F-4D26-9F96-B6358A06B982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1995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3638" y="1241425"/>
            <a:ext cx="446722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A7267-269F-4D26-9F96-B6358A06B982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73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285751" y="457200"/>
            <a:ext cx="8572500" cy="59436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0100" y="2769314"/>
            <a:ext cx="6858000" cy="766762"/>
          </a:xfrm>
        </p:spPr>
        <p:txBody>
          <a:bodyPr anchor="b">
            <a:normAutofit/>
          </a:bodyPr>
          <a:lstStyle>
            <a:lvl1pPr algn="l">
              <a:defRPr sz="33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0100" y="3363674"/>
            <a:ext cx="6858000" cy="249872"/>
          </a:xfrm>
        </p:spPr>
        <p:txBody>
          <a:bodyPr>
            <a:normAutofit/>
          </a:bodyPr>
          <a:lstStyle>
            <a:lvl1pPr marL="0" indent="0" algn="l">
              <a:buNone/>
              <a:defRPr sz="900">
                <a:solidFill>
                  <a:schemeClr val="bg2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374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orient="horz" pos="288" userDrawn="1">
          <p15:clr>
            <a:srgbClr val="FBAE40"/>
          </p15:clr>
        </p15:guide>
        <p15:guide id="4" pos="180" userDrawn="1">
          <p15:clr>
            <a:srgbClr val="FBAE40"/>
          </p15:clr>
        </p15:guide>
        <p15:guide id="5" orient="horz" pos="4032" userDrawn="1">
          <p15:clr>
            <a:srgbClr val="FBAE40"/>
          </p15:clr>
        </p15:guide>
        <p15:guide id="6" pos="55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3045619"/>
            <a:ext cx="6858000" cy="766762"/>
          </a:xfrm>
        </p:spPr>
        <p:txBody>
          <a:bodyPr anchor="b">
            <a:normAutofit/>
          </a:bodyPr>
          <a:lstStyle>
            <a:lvl1pPr algn="ctr">
              <a:defRPr sz="33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D5AF3B-E417-BE46-974E-F716A3C05C4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68E799-2576-5043-BE39-8DAE8EBC40B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FDFEB9-558F-974A-B60C-3BBA6320D50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E94512F-4FCD-4B8F-9303-F99597583E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412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orient="horz" pos="288" userDrawn="1">
          <p15:clr>
            <a:srgbClr val="FBAE40"/>
          </p15:clr>
        </p15:guide>
        <p15:guide id="4" pos="180" userDrawn="1">
          <p15:clr>
            <a:srgbClr val="FBAE40"/>
          </p15:clr>
        </p15:guide>
        <p15:guide id="5" orient="horz" pos="4032" userDrawn="1">
          <p15:clr>
            <a:srgbClr val="FBAE40"/>
          </p15:clr>
        </p15:guide>
        <p15:guide id="6" pos="55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C809FD8-04DA-46D7-9BA9-CFC207B49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0549" y="2115121"/>
            <a:ext cx="6858000" cy="766762"/>
          </a:xfrm>
        </p:spPr>
        <p:txBody>
          <a:bodyPr anchor="b">
            <a:normAutofit/>
          </a:bodyPr>
          <a:lstStyle>
            <a:lvl1pPr algn="l">
              <a:defRPr sz="33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90549" y="2723080"/>
            <a:ext cx="6858000" cy="249872"/>
          </a:xfrm>
        </p:spPr>
        <p:txBody>
          <a:bodyPr>
            <a:normAutofit/>
          </a:bodyPr>
          <a:lstStyle>
            <a:lvl1pPr marL="0" indent="0" algn="l">
              <a:buNone/>
              <a:defRPr sz="900">
                <a:solidFill>
                  <a:schemeClr val="bg2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738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C809FD8-04DA-46D7-9BA9-CFC207B49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3045619"/>
            <a:ext cx="6858000" cy="766762"/>
          </a:xfrm>
        </p:spPr>
        <p:txBody>
          <a:bodyPr anchor="b">
            <a:normAutofit/>
          </a:bodyPr>
          <a:lstStyle>
            <a:lvl1pPr algn="ctr">
              <a:defRPr sz="33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419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285751" y="457200"/>
            <a:ext cx="8572500" cy="59436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0100" y="2769314"/>
            <a:ext cx="6858000" cy="766762"/>
          </a:xfrm>
        </p:spPr>
        <p:txBody>
          <a:bodyPr anchor="b">
            <a:normAutofit/>
          </a:bodyPr>
          <a:lstStyle>
            <a:lvl1pPr algn="l">
              <a:defRPr sz="33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0100" y="3363674"/>
            <a:ext cx="6858000" cy="249872"/>
          </a:xfrm>
        </p:spPr>
        <p:txBody>
          <a:bodyPr>
            <a:normAutofit/>
          </a:bodyPr>
          <a:lstStyle>
            <a:lvl1pPr marL="0" indent="0" algn="l">
              <a:buNone/>
              <a:defRPr sz="900">
                <a:solidFill>
                  <a:schemeClr val="bg2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763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288">
          <p15:clr>
            <a:srgbClr val="FBAE40"/>
          </p15:clr>
        </p15:guide>
        <p15:guide id="4" pos="180">
          <p15:clr>
            <a:srgbClr val="FBAE40"/>
          </p15:clr>
        </p15:guide>
        <p15:guide id="5" orient="horz" pos="4032">
          <p15:clr>
            <a:srgbClr val="FBAE40"/>
          </p15:clr>
        </p15:guide>
        <p15:guide id="6" pos="55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 on bottom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1451B1-FA3D-49AF-B257-4EF3E8973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4512F-4FCD-4B8F-9303-F99597583E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14">
            <a:extLst>
              <a:ext uri="{FF2B5EF4-FFF2-40B4-BE49-F238E27FC236}">
                <a16:creationId xmlns:a16="http://schemas.microsoft.com/office/drawing/2014/main" id="{C262571A-4B18-47D0-9481-15B9509AB8C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7192" y="3221671"/>
            <a:ext cx="4688681" cy="283718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5200508-95BB-4746-A7C3-8A3405B346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5750" y="502919"/>
            <a:ext cx="6858000" cy="766762"/>
          </a:xfrm>
        </p:spPr>
        <p:txBody>
          <a:bodyPr anchor="b">
            <a:normAutofit/>
          </a:bodyPr>
          <a:lstStyle>
            <a:lvl1pPr algn="l">
              <a:defRPr sz="33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04D1D81B-50D2-48FA-A550-90B0B5705F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5750" y="1097279"/>
            <a:ext cx="6858000" cy="249872"/>
          </a:xfrm>
        </p:spPr>
        <p:txBody>
          <a:bodyPr>
            <a:normAutofit/>
          </a:bodyPr>
          <a:lstStyle>
            <a:lvl1pPr marL="0" indent="0" algn="l">
              <a:buNone/>
              <a:defRPr sz="900">
                <a:solidFill>
                  <a:schemeClr val="tx1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86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presetID="59" presetClass="entr"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C809FD8-04DA-46D7-9BA9-CFC207B49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0549" y="2115121"/>
            <a:ext cx="6858000" cy="766762"/>
          </a:xfrm>
        </p:spPr>
        <p:txBody>
          <a:bodyPr anchor="b">
            <a:normAutofit/>
          </a:bodyPr>
          <a:lstStyle>
            <a:lvl1pPr algn="l">
              <a:defRPr sz="33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90549" y="2723080"/>
            <a:ext cx="6858000" cy="249872"/>
          </a:xfrm>
        </p:spPr>
        <p:txBody>
          <a:bodyPr>
            <a:normAutofit/>
          </a:bodyPr>
          <a:lstStyle>
            <a:lvl1pPr marL="0" indent="0" algn="l">
              <a:buNone/>
              <a:defRPr sz="900">
                <a:solidFill>
                  <a:schemeClr val="bg2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8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C809FD8-04DA-46D7-9BA9-CFC207B49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3045619"/>
            <a:ext cx="6858000" cy="766762"/>
          </a:xfrm>
        </p:spPr>
        <p:txBody>
          <a:bodyPr anchor="b">
            <a:normAutofit/>
          </a:bodyPr>
          <a:lstStyle>
            <a:lvl1pPr algn="ctr">
              <a:defRPr sz="33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67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3045619"/>
            <a:ext cx="6858000" cy="766762"/>
          </a:xfrm>
        </p:spPr>
        <p:txBody>
          <a:bodyPr anchor="b">
            <a:normAutofit/>
          </a:bodyPr>
          <a:lstStyle>
            <a:lvl1pPr algn="ctr">
              <a:defRPr sz="33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897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288">
          <p15:clr>
            <a:srgbClr val="FBAE40"/>
          </p15:clr>
        </p15:guide>
        <p15:guide id="4" pos="180">
          <p15:clr>
            <a:srgbClr val="FBAE40"/>
          </p15:clr>
        </p15:guide>
        <p15:guide id="5" orient="horz" pos="4032">
          <p15:clr>
            <a:srgbClr val="FBAE40"/>
          </p15:clr>
        </p15:guide>
        <p15:guide id="6" pos="55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0AF641-1C4B-47DD-A997-B51EC571D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8CC300-6A9D-47AB-80ED-17A9B6B2F6B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E94512F-4FCD-4B8F-9303-F99597583E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3289500" y="1679893"/>
            <a:ext cx="2565000" cy="2844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374850" y="1679892"/>
            <a:ext cx="2565000" cy="2844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6203771" y="1679891"/>
            <a:ext cx="2565000" cy="2844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75200508-95BB-4746-A7C3-8A3405B346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5750" y="502919"/>
            <a:ext cx="6858000" cy="766762"/>
          </a:xfrm>
        </p:spPr>
        <p:txBody>
          <a:bodyPr anchor="b">
            <a:normAutofit/>
          </a:bodyPr>
          <a:lstStyle>
            <a:lvl1pPr algn="l">
              <a:defRPr sz="33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04D1D81B-50D2-48FA-A550-90B0B5705F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5750" y="1097279"/>
            <a:ext cx="6858000" cy="249872"/>
          </a:xfrm>
        </p:spPr>
        <p:txBody>
          <a:bodyPr>
            <a:normAutofit/>
          </a:bodyPr>
          <a:lstStyle>
            <a:lvl1pPr marL="0" indent="0" algn="l">
              <a:buNone/>
              <a:defRPr sz="900">
                <a:solidFill>
                  <a:schemeClr val="tx1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6FC5B3D-8F54-431A-B6A1-A2EAB98EC7C5}"/>
              </a:ext>
            </a:extLst>
          </p:cNvPr>
          <p:cNvSpPr/>
          <p:nvPr userDrawn="1"/>
        </p:nvSpPr>
        <p:spPr>
          <a:xfrm>
            <a:off x="377191" y="457201"/>
            <a:ext cx="471488" cy="45719"/>
          </a:xfrm>
          <a:prstGeom prst="rect">
            <a:avLst/>
          </a:prstGeom>
          <a:solidFill>
            <a:srgbClr val="00B0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264141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/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0" y="3"/>
            <a:ext cx="9144000" cy="6240463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0AF641-1C4B-47DD-A997-B51EC571D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8CC300-6A9D-47AB-80ED-17A9B6B2F6B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E94512F-4FCD-4B8F-9303-F99597583E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C809FD8-04DA-46D7-9BA9-CFC207B49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502919"/>
            <a:ext cx="6858000" cy="766762"/>
          </a:xfrm>
        </p:spPr>
        <p:txBody>
          <a:bodyPr anchor="b">
            <a:normAutofit/>
          </a:bodyPr>
          <a:lstStyle>
            <a:lvl1pPr algn="ctr">
              <a:defRPr sz="33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B3BCFD31-BEBD-4D1F-B7CF-B3C87D85AC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1097279"/>
            <a:ext cx="6858000" cy="249872"/>
          </a:xfrm>
        </p:spPr>
        <p:txBody>
          <a:bodyPr>
            <a:normAutofit/>
          </a:bodyPr>
          <a:lstStyle>
            <a:lvl1pPr marL="0" indent="0" algn="ctr">
              <a:buNone/>
              <a:defRPr sz="900">
                <a:solidFill>
                  <a:schemeClr val="bg2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96942" y="3883460"/>
            <a:ext cx="2026206" cy="2155348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470190" y="3879692"/>
            <a:ext cx="2026206" cy="2155348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647605" y="3879692"/>
            <a:ext cx="2026206" cy="2155348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825020" y="3879692"/>
            <a:ext cx="2026206" cy="2155348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842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0AF641-1C4B-47DD-A997-B51EC571D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8CC300-6A9D-47AB-80ED-17A9B6B2F6B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E94512F-4FCD-4B8F-9303-F99597583E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C809FD8-04DA-46D7-9BA9-CFC207B49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72038" y="502919"/>
            <a:ext cx="6858000" cy="766762"/>
          </a:xfrm>
        </p:spPr>
        <p:txBody>
          <a:bodyPr anchor="b">
            <a:normAutofit/>
          </a:bodyPr>
          <a:lstStyle>
            <a:lvl1pPr algn="l">
              <a:defRPr sz="33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B3BCFD31-BEBD-4D1F-B7CF-B3C87D85AC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72038" y="1097279"/>
            <a:ext cx="6858000" cy="249872"/>
          </a:xfrm>
        </p:spPr>
        <p:txBody>
          <a:bodyPr>
            <a:normAutofit/>
          </a:bodyPr>
          <a:lstStyle>
            <a:lvl1pPr marL="0" indent="0" algn="l">
              <a:buNone/>
              <a:defRPr sz="900">
                <a:solidFill>
                  <a:schemeClr val="tx1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28D452-8991-4650-9A2D-635953D3F111}"/>
              </a:ext>
            </a:extLst>
          </p:cNvPr>
          <p:cNvSpPr/>
          <p:nvPr userDrawn="1"/>
        </p:nvSpPr>
        <p:spPr>
          <a:xfrm>
            <a:off x="4963477" y="457201"/>
            <a:ext cx="471488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982616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0AF641-1C4B-47DD-A997-B51EC571D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8CC300-6A9D-47AB-80ED-17A9B6B2F6B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E94512F-4FCD-4B8F-9303-F99597583E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C809FD8-04DA-46D7-9BA9-CFC207B49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721309"/>
            <a:ext cx="6858000" cy="766762"/>
          </a:xfrm>
        </p:spPr>
        <p:txBody>
          <a:bodyPr anchor="b">
            <a:normAutofit/>
          </a:bodyPr>
          <a:lstStyle>
            <a:lvl1pPr algn="ctr">
              <a:defRPr sz="33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B3BCFD31-BEBD-4D1F-B7CF-B3C87D85AC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315669"/>
            <a:ext cx="6858000" cy="249872"/>
          </a:xfrm>
        </p:spPr>
        <p:txBody>
          <a:bodyPr>
            <a:normAutofit/>
          </a:bodyPr>
          <a:lstStyle>
            <a:lvl1pPr marL="0" indent="0" algn="ctr">
              <a:buNone/>
              <a:defRPr sz="900">
                <a:solidFill>
                  <a:schemeClr val="bg2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17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4512F-4FCD-4B8F-9303-F99597583E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9175288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4512F-4FCD-4B8F-9303-F99597583E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70214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10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4512F-4FCD-4B8F-9303-F99597583E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0728701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4512F-4FCD-4B8F-9303-F99597583E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100362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4512F-4FCD-4B8F-9303-F99597583E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541100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4512F-4FCD-4B8F-9303-F99597583E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288991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4512F-4FCD-4B8F-9303-F99597583E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465071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4512F-4FCD-4B8F-9303-F99597583E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740904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4512F-4FCD-4B8F-9303-F99597583E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7352489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4512F-4FCD-4B8F-9303-F99597583E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685198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4512F-4FCD-4B8F-9303-F99597583E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6653454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285751" y="457200"/>
            <a:ext cx="8572500" cy="59436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0100" y="2769314"/>
            <a:ext cx="6858000" cy="766762"/>
          </a:xfrm>
        </p:spPr>
        <p:txBody>
          <a:bodyPr anchor="b">
            <a:normAutofit/>
          </a:bodyPr>
          <a:lstStyle>
            <a:lvl1pPr algn="l">
              <a:defRPr sz="33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0100" y="3363674"/>
            <a:ext cx="6858000" cy="249872"/>
          </a:xfrm>
        </p:spPr>
        <p:txBody>
          <a:bodyPr>
            <a:normAutofit/>
          </a:bodyPr>
          <a:lstStyle>
            <a:lvl1pPr marL="0" indent="0" algn="l">
              <a:buNone/>
              <a:defRPr sz="900">
                <a:solidFill>
                  <a:schemeClr val="bg2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830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288">
          <p15:clr>
            <a:srgbClr val="FBAE40"/>
          </p15:clr>
        </p15:guide>
        <p15:guide id="4" pos="180">
          <p15:clr>
            <a:srgbClr val="FBAE40"/>
          </p15:clr>
        </p15:guide>
        <p15:guide id="5" orient="horz" pos="4032">
          <p15:clr>
            <a:srgbClr val="FBAE40"/>
          </p15:clr>
        </p15:guide>
        <p15:guide id="6" pos="55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 on bottom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1451B1-FA3D-49AF-B257-4EF3E8973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4512F-4FCD-4B8F-9303-F99597583E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14">
            <a:extLst>
              <a:ext uri="{FF2B5EF4-FFF2-40B4-BE49-F238E27FC236}">
                <a16:creationId xmlns:a16="http://schemas.microsoft.com/office/drawing/2014/main" id="{C262571A-4B18-47D0-9481-15B9509AB8C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7192" y="3221671"/>
            <a:ext cx="4688681" cy="283718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5200508-95BB-4746-A7C3-8A3405B346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5750" y="502919"/>
            <a:ext cx="6858000" cy="766762"/>
          </a:xfrm>
        </p:spPr>
        <p:txBody>
          <a:bodyPr anchor="b">
            <a:normAutofit/>
          </a:bodyPr>
          <a:lstStyle>
            <a:lvl1pPr algn="l">
              <a:defRPr sz="33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04D1D81B-50D2-48FA-A550-90B0B5705F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5750" y="1097279"/>
            <a:ext cx="6858000" cy="249872"/>
          </a:xfrm>
        </p:spPr>
        <p:txBody>
          <a:bodyPr>
            <a:normAutofit/>
          </a:bodyPr>
          <a:lstStyle>
            <a:lvl1pPr marL="0" indent="0" algn="l">
              <a:buNone/>
              <a:defRPr sz="900">
                <a:solidFill>
                  <a:schemeClr val="tx1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91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presetID="59" presetClass="entr"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C809FD8-04DA-46D7-9BA9-CFC207B49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0549" y="2115121"/>
            <a:ext cx="6858000" cy="766762"/>
          </a:xfrm>
        </p:spPr>
        <p:txBody>
          <a:bodyPr anchor="b">
            <a:normAutofit/>
          </a:bodyPr>
          <a:lstStyle>
            <a:lvl1pPr algn="l">
              <a:defRPr sz="33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90549" y="2723080"/>
            <a:ext cx="6858000" cy="249872"/>
          </a:xfrm>
        </p:spPr>
        <p:txBody>
          <a:bodyPr>
            <a:normAutofit/>
          </a:bodyPr>
          <a:lstStyle>
            <a:lvl1pPr marL="0" indent="0" algn="l">
              <a:buNone/>
              <a:defRPr sz="900">
                <a:solidFill>
                  <a:schemeClr val="bg2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598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94512F-4FCD-4B8F-9303-F99597583EE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86187" y="205474"/>
            <a:ext cx="1216247" cy="11986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CA970A-0139-BF45-A080-F7A2AB8D704A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343" y="6176962"/>
            <a:ext cx="4190091" cy="415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948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80" r:id="rId2"/>
    <p:sldLayoutId id="2147483697" r:id="rId3"/>
    <p:sldLayoutId id="2147483696" r:id="rId4"/>
    <p:sldLayoutId id="2147483747" r:id="rId5"/>
    <p:sldLayoutId id="2147483748" r:id="rId6"/>
    <p:sldLayoutId id="2147483712" r:id="rId7"/>
    <p:sldLayoutId id="2147483713" r:id="rId8"/>
    <p:sldLayoutId id="2147483735" r:id="rId9"/>
    <p:sldLayoutId id="2147483674" r:id="rId10"/>
    <p:sldLayoutId id="2147483675" r:id="rId11"/>
    <p:sldLayoutId id="2147483688" r:id="rId12"/>
    <p:sldLayoutId id="2147483690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2E94512F-4FCD-4B8F-9303-F99597583E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37662D74-5978-C8AB-66B1-1183E128FB0A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86187" y="205474"/>
            <a:ext cx="1216247" cy="119862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38362A4-CDFE-2C1C-F976-D42D0A8C6E0A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343" y="6176962"/>
            <a:ext cx="4190091" cy="415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046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9" r:id="rId2"/>
    <p:sldLayoutId id="2147483850" r:id="rId3"/>
    <p:sldLayoutId id="2147483851" r:id="rId4"/>
    <p:sldLayoutId id="2147483852" r:id="rId5"/>
    <p:sldLayoutId id="2147483853" r:id="rId6"/>
    <p:sldLayoutId id="2147483854" r:id="rId7"/>
    <p:sldLayoutId id="2147483855" r:id="rId8"/>
    <p:sldLayoutId id="2147483856" r:id="rId9"/>
    <p:sldLayoutId id="2147483857" r:id="rId10"/>
    <p:sldLayoutId id="2147483858" r:id="rId11"/>
    <p:sldLayoutId id="2147483859" r:id="rId12"/>
    <p:sldLayoutId id="2147483860" r:id="rId13"/>
    <p:sldLayoutId id="2147483861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8" b="3778"/>
          <a:stretch/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A597F74-34EC-8641-AA64-45138CB432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7133" y="2596930"/>
            <a:ext cx="7955762" cy="1902687"/>
          </a:xfrm>
        </p:spPr>
        <p:txBody>
          <a:bodyPr>
            <a:normAutofit/>
          </a:bodyPr>
          <a:lstStyle/>
          <a:p>
            <a:r>
              <a:rPr kumimoji="0" lang="en-ZA" sz="6000" b="1" i="0" u="none" strike="noStrike" kern="1200" cap="none" spc="-30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orbel"/>
                <a:ea typeface="+mj-ea"/>
                <a:cs typeface="+mj-cs"/>
              </a:rPr>
              <a:t>2</a:t>
            </a:r>
            <a:r>
              <a:rPr kumimoji="0" lang="en-ZA" sz="6000" b="1" i="0" u="none" strike="noStrike" kern="1200" cap="none" spc="-300" normalizeH="0" baseline="3000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orbel"/>
                <a:ea typeface="+mj-ea"/>
                <a:cs typeface="+mj-cs"/>
              </a:rPr>
              <a:t>nd</a:t>
            </a:r>
            <a:r>
              <a:rPr kumimoji="0" lang="en-ZA" sz="6000" b="1" i="0" u="none" strike="noStrike" kern="1200" cap="none" spc="-30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orbel"/>
                <a:ea typeface="+mj-ea"/>
                <a:cs typeface="+mj-cs"/>
              </a:rPr>
              <a:t> Adjustment Budget 2023/24 </a:t>
            </a:r>
            <a:endParaRPr lang="en-US" sz="2400" b="1" dirty="0">
              <a:solidFill>
                <a:srgbClr val="FFC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92038" y="1928943"/>
            <a:ext cx="6581954" cy="667987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5" name="TextBox 14"/>
          <p:cNvSpPr txBox="1"/>
          <p:nvPr/>
        </p:nvSpPr>
        <p:spPr>
          <a:xfrm>
            <a:off x="807132" y="4451600"/>
            <a:ext cx="6322912" cy="549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Presented by	: CFO</a:t>
            </a:r>
          </a:p>
          <a:p>
            <a:pPr>
              <a:lnSpc>
                <a:spcPct val="90000"/>
              </a:lnSpc>
            </a:pPr>
            <a:r>
              <a:rPr lang="en-US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Fikile Mareka </a:t>
            </a:r>
          </a:p>
          <a:p>
            <a:pPr>
              <a:lnSpc>
                <a:spcPct val="90000"/>
              </a:lnSpc>
            </a:pPr>
            <a:r>
              <a:rPr lang="en-US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: 14 May 2024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30044" y="296525"/>
            <a:ext cx="1632852" cy="1609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726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1E9902F-4DA5-4C40-807B-E740E9CB5A72}"/>
              </a:ext>
            </a:extLst>
          </p:cNvPr>
          <p:cNvGrpSpPr/>
          <p:nvPr/>
        </p:nvGrpSpPr>
        <p:grpSpPr>
          <a:xfrm>
            <a:off x="0" y="3156735"/>
            <a:ext cx="9144352" cy="3720058"/>
            <a:chOff x="0" y="3156735"/>
            <a:chExt cx="9144352" cy="3720058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6AE1D63-A57E-8E4A-80EA-EF2A3664029C}"/>
                </a:ext>
              </a:extLst>
            </p:cNvPr>
            <p:cNvSpPr/>
            <p:nvPr/>
          </p:nvSpPr>
          <p:spPr>
            <a:xfrm>
              <a:off x="4304494" y="5837703"/>
              <a:ext cx="4839506" cy="10390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" name="Picture Placeholder 3">
              <a:extLst>
                <a:ext uri="{FF2B5EF4-FFF2-40B4-BE49-F238E27FC236}">
                  <a16:creationId xmlns:a16="http://schemas.microsoft.com/office/drawing/2014/main" id="{CA21B1A6-A1F8-134A-AF49-BB9030686C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333" b="10452"/>
            <a:stretch/>
          </p:blipFill>
          <p:spPr>
            <a:xfrm>
              <a:off x="0" y="3156735"/>
              <a:ext cx="9144352" cy="371301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9535" y="1059284"/>
            <a:ext cx="6643356" cy="556759"/>
          </a:xfrm>
        </p:spPr>
        <p:txBody>
          <a:bodyPr>
            <a:normAutofit/>
          </a:bodyPr>
          <a:lstStyle/>
          <a:p>
            <a:pPr algn="ctr"/>
            <a:r>
              <a:rPr lang="en-ZA" sz="2400" b="1" dirty="0">
                <a:solidFill>
                  <a:srgbClr val="3F3F3F"/>
                </a:solidFill>
              </a:rPr>
              <a:t>AGENDA</a:t>
            </a:r>
            <a:endParaRPr lang="en-US" sz="2000" b="1" dirty="0">
              <a:solidFill>
                <a:srgbClr val="1D304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4452" y="1890117"/>
            <a:ext cx="7806905" cy="3888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ZA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Opening and welcome</a:t>
            </a:r>
          </a:p>
          <a:p>
            <a:pPr marL="457200" lvl="0" indent="-4572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ZA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Purpose of the meeting</a:t>
            </a:r>
          </a:p>
          <a:p>
            <a:pPr marL="457200" lvl="0" indent="-4572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ZA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Adjustment budget process</a:t>
            </a:r>
          </a:p>
          <a:p>
            <a:pPr marL="457200" lvl="0" indent="-4572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ZA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Legislative requirements </a:t>
            </a:r>
          </a:p>
          <a:p>
            <a:pPr marL="457200" lvl="0" indent="-4572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ZA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Material changes to the annual budget high level</a:t>
            </a:r>
          </a:p>
          <a:p>
            <a:pPr marL="457200" lvl="0" indent="-4572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ZA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Financial performance revenue and expenditure</a:t>
            </a:r>
          </a:p>
          <a:p>
            <a:pPr marL="457200" lvl="0" indent="-4572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ZA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Impact of Adjustment budget on Capital budget </a:t>
            </a:r>
          </a:p>
          <a:p>
            <a:pPr marL="457200" lvl="0" indent="-4572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ZA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Capital Budget analysis</a:t>
            </a:r>
          </a:p>
          <a:p>
            <a:pPr marL="457200" lvl="0" indent="-4572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ZA" sz="2000" dirty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ZA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8034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50" y="542441"/>
            <a:ext cx="6858000" cy="727240"/>
          </a:xfrm>
        </p:spPr>
        <p:txBody>
          <a:bodyPr>
            <a:normAutofit/>
          </a:bodyPr>
          <a:lstStyle/>
          <a:p>
            <a:pPr algn="ctr"/>
            <a:r>
              <a:rPr lang="en-ZA" sz="2400" b="1" dirty="0">
                <a:solidFill>
                  <a:srgbClr val="3F3F3F"/>
                </a:solidFill>
              </a:rPr>
              <a:t>PURPOSE</a:t>
            </a:r>
            <a:endParaRPr lang="en-US" sz="2000" b="1" dirty="0">
              <a:solidFill>
                <a:srgbClr val="1D304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3294" y="1669599"/>
            <a:ext cx="8491452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charset="0"/>
              <a:buChar char="•"/>
            </a:pPr>
            <a:r>
              <a:rPr lang="en-ZA" dirty="0">
                <a:latin typeface="Calibri" panose="020F0502020204030204" pitchFamily="34" charset="0"/>
                <a:cs typeface="Calibri" panose="020F0502020204030204" pitchFamily="34" charset="0"/>
              </a:rPr>
              <a:t>Purpose of this presentation is to table the 2</a:t>
            </a:r>
            <a:r>
              <a:rPr lang="en-ZA" baseline="30000" dirty="0">
                <a:latin typeface="Calibri" panose="020F0502020204030204" pitchFamily="34" charset="0"/>
                <a:cs typeface="Calibri" panose="020F0502020204030204" pitchFamily="34" charset="0"/>
              </a:rPr>
              <a:t>nd</a:t>
            </a:r>
            <a:r>
              <a:rPr lang="en-ZA" dirty="0">
                <a:latin typeface="Calibri" panose="020F0502020204030204" pitchFamily="34" charset="0"/>
                <a:cs typeface="Calibri" panose="020F0502020204030204" pitchFamily="34" charset="0"/>
              </a:rPr>
              <a:t> adjustment budget for 2023/24 financial year to Senior Management </a:t>
            </a:r>
            <a:endParaRPr lang="en-ZA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98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1486" y="1129790"/>
            <a:ext cx="7013275" cy="727240"/>
          </a:xfrm>
        </p:spPr>
        <p:txBody>
          <a:bodyPr>
            <a:normAutofit/>
          </a:bodyPr>
          <a:lstStyle/>
          <a:p>
            <a:pPr algn="ctr"/>
            <a:r>
              <a:rPr lang="en-ZA" sz="2400" b="1" dirty="0">
                <a:solidFill>
                  <a:srgbClr val="3F3F3F"/>
                </a:solidFill>
              </a:rPr>
              <a:t>   </a:t>
            </a:r>
            <a:r>
              <a:rPr lang="en-ZA" sz="2800" b="1" dirty="0">
                <a:solidFill>
                  <a:srgbClr val="3F3F3F"/>
                </a:solidFill>
              </a:rPr>
              <a:t>2</a:t>
            </a:r>
            <a:r>
              <a:rPr lang="en-ZA" sz="2800" b="1" baseline="30000" dirty="0">
                <a:solidFill>
                  <a:srgbClr val="3F3F3F"/>
                </a:solidFill>
              </a:rPr>
              <a:t>nd</a:t>
            </a:r>
            <a:r>
              <a:rPr lang="en-ZA" sz="2800" b="1" dirty="0">
                <a:solidFill>
                  <a:srgbClr val="3F3F3F"/>
                </a:solidFill>
              </a:rPr>
              <a:t> ADJUSTMENT BUDGET PROCESS</a:t>
            </a:r>
            <a:endParaRPr lang="en-US" sz="2800" b="1" dirty="0">
              <a:solidFill>
                <a:srgbClr val="1D304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3294" y="1669599"/>
            <a:ext cx="6910148" cy="1335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endParaRPr lang="en-ZA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Arial" charset="0"/>
              <a:buChar char="•"/>
            </a:pPr>
            <a:endParaRPr lang="en-ZA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endParaRPr lang="en-ZA" sz="2000" dirty="0"/>
          </a:p>
        </p:txBody>
      </p:sp>
      <p:graphicFrame>
        <p:nvGraphicFramePr>
          <p:cNvPr id="3" name="Content Placeholder 1">
            <a:extLst>
              <a:ext uri="{FF2B5EF4-FFF2-40B4-BE49-F238E27FC236}">
                <a16:creationId xmlns:a16="http://schemas.microsoft.com/office/drawing/2014/main" id="{1A7E1FFB-52AF-31D7-D647-59583976FB8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3716601"/>
              </p:ext>
            </p:extLst>
          </p:nvPr>
        </p:nvGraphicFramePr>
        <p:xfrm>
          <a:off x="215660" y="1857030"/>
          <a:ext cx="8867955" cy="42999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39021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C5C82D40-F26D-528B-66D4-8EDD4EE21AF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3440" y="1449237"/>
            <a:ext cx="7036525" cy="4609614"/>
          </a:xfrm>
        </p:spPr>
        <p:txBody>
          <a:bodyPr/>
          <a:lstStyle/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ZA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Section 28 </a:t>
            </a:r>
            <a:r>
              <a:rPr lang="en-ZA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the </a:t>
            </a:r>
            <a:r>
              <a:rPr kumimoji="0" lang="en-ZA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Municipal Finance Management Act  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ZA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Section 24 of the Municipal Budget and Reporting Regulation</a:t>
            </a:r>
            <a:endParaRPr kumimoji="0" lang="en-ZA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ZA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ZA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ZA" dirty="0"/>
          </a:p>
          <a:p>
            <a:endParaRPr lang="en-ZA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21BA67A-86DE-D728-1479-6028D3121A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5749" y="569343"/>
            <a:ext cx="7348627" cy="879894"/>
          </a:xfrm>
        </p:spPr>
        <p:txBody>
          <a:bodyPr>
            <a:normAutofit/>
          </a:bodyPr>
          <a:lstStyle/>
          <a:p>
            <a:pPr algn="ctr"/>
            <a:r>
              <a:rPr lang="en-ZA" sz="2800" b="1" dirty="0"/>
              <a:t>LEGISLATIVE REQUIRMENTS</a:t>
            </a:r>
          </a:p>
        </p:txBody>
      </p:sp>
    </p:spTree>
    <p:extLst>
      <p:ext uri="{BB962C8B-B14F-4D97-AF65-F5344CB8AC3E}">
        <p14:creationId xmlns:p14="http://schemas.microsoft.com/office/powerpoint/2010/main" val="371289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C5C82D40-F26D-528B-66D4-8EDD4EE21AF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3177" y="1175656"/>
            <a:ext cx="8525691" cy="4650377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en-ZA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ZA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ZA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ZA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endParaRPr lang="en-ZA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21BA67A-86DE-D728-1479-6028D3121A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213" y="296091"/>
            <a:ext cx="8525690" cy="879566"/>
          </a:xfrm>
        </p:spPr>
        <p:txBody>
          <a:bodyPr>
            <a:normAutofit/>
          </a:bodyPr>
          <a:lstStyle/>
          <a:p>
            <a:pPr algn="ctr"/>
            <a:r>
              <a:rPr kumimoji="0" lang="en-ZA" sz="2800" b="1" i="0" u="none" strike="noStrike" kern="1200" cap="all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 Condensed" panose="020B0606020104020203"/>
                <a:ea typeface="+mj-ea"/>
                <a:cs typeface="+mj-cs"/>
              </a:rPr>
              <a:t>material changes in the annual budget 2023/24 </a:t>
            </a:r>
            <a:br>
              <a:rPr kumimoji="0" lang="en-ZA" sz="2800" b="1" i="0" u="none" strike="noStrike" kern="1200" cap="all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 Condensed" panose="020B0606020104020203"/>
                <a:ea typeface="+mj-ea"/>
                <a:cs typeface="+mj-cs"/>
              </a:rPr>
            </a:br>
            <a:r>
              <a:rPr kumimoji="0" lang="en-ZA" sz="2800" b="1" i="0" u="none" strike="noStrike" kern="1200" cap="all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 Condensed" panose="020B0606020104020203"/>
                <a:ea typeface="+mj-ea"/>
                <a:cs typeface="+mj-cs"/>
              </a:rPr>
              <a:t>high level</a:t>
            </a:r>
            <a:endParaRPr lang="en-ZA" sz="2400" b="1" dirty="0"/>
          </a:p>
        </p:txBody>
      </p:sp>
      <p:sp>
        <p:nvSpPr>
          <p:cNvPr id="4" name="Content Placeholder 11">
            <a:extLst>
              <a:ext uri="{FF2B5EF4-FFF2-40B4-BE49-F238E27FC236}">
                <a16:creationId xmlns:a16="http://schemas.microsoft.com/office/drawing/2014/main" id="{64A8A432-08A9-BE1C-A8C0-80E699ADAC67}"/>
              </a:ext>
            </a:extLst>
          </p:cNvPr>
          <p:cNvSpPr txBox="1">
            <a:spLocks/>
          </p:cNvSpPr>
          <p:nvPr/>
        </p:nvSpPr>
        <p:spPr>
          <a:xfrm>
            <a:off x="675785" y="1650968"/>
            <a:ext cx="3896216" cy="4650377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892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783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675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566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457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348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24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132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b="1" dirty="0"/>
              <a:t>1</a:t>
            </a:r>
            <a:r>
              <a:rPr lang="en-US" sz="1500" b="1" baseline="30000" dirty="0"/>
              <a:t>ST</a:t>
            </a:r>
            <a:r>
              <a:rPr lang="en-US" sz="1500" b="1" dirty="0"/>
              <a:t> ADJUSTMENT BUDGET 2023/24</a:t>
            </a:r>
          </a:p>
          <a:p>
            <a:r>
              <a:rPr lang="en-US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Financial Performance</a:t>
            </a:r>
          </a:p>
          <a:p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Revenue		R</a:t>
            </a:r>
            <a:r>
              <a:rPr lang="en-ZA" sz="15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1 947 075 275 </a:t>
            </a:r>
            <a:endParaRPr lang="en-US" sz="1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Expenditure	R</a:t>
            </a:r>
            <a:r>
              <a:rPr lang="en-ZA" sz="15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1 762 949 635</a:t>
            </a:r>
            <a:endParaRPr lang="en-US" sz="1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Surplus		R   </a:t>
            </a:r>
            <a:r>
              <a:rPr lang="en-ZA" sz="15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184 125 639</a:t>
            </a:r>
            <a:endParaRPr lang="en-US" sz="15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Own Capital                    R       65 772 000	</a:t>
            </a:r>
          </a:p>
          <a:p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Contribution to </a:t>
            </a:r>
            <a:r>
              <a:rPr lang="en-US" sz="15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resv</a:t>
            </a:r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R                        0</a:t>
            </a:r>
          </a:p>
          <a:p>
            <a:r>
              <a:rPr lang="en-US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Financial Position</a:t>
            </a:r>
          </a:p>
          <a:p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Current Assets	R</a:t>
            </a:r>
            <a:r>
              <a:rPr lang="en-ZA" sz="1500" b="0" i="0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1 157 861 723</a:t>
            </a:r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Current Liabilities	R </a:t>
            </a:r>
            <a:r>
              <a:rPr lang="en-ZA" sz="1500" b="0" i="0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1 115 555 511</a:t>
            </a:r>
            <a:endParaRPr lang="en-US" sz="1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Current ratio	1.04 :1</a:t>
            </a:r>
          </a:p>
        </p:txBody>
      </p:sp>
      <p:sp>
        <p:nvSpPr>
          <p:cNvPr id="5" name="Content Placeholder 11">
            <a:extLst>
              <a:ext uri="{FF2B5EF4-FFF2-40B4-BE49-F238E27FC236}">
                <a16:creationId xmlns:a16="http://schemas.microsoft.com/office/drawing/2014/main" id="{75BD379F-3920-EDFC-E7C5-793B109CB13A}"/>
              </a:ext>
            </a:extLst>
          </p:cNvPr>
          <p:cNvSpPr txBox="1">
            <a:spLocks/>
          </p:cNvSpPr>
          <p:nvPr/>
        </p:nvSpPr>
        <p:spPr>
          <a:xfrm>
            <a:off x="4432664" y="1650969"/>
            <a:ext cx="4476204" cy="4637687"/>
          </a:xfrm>
          <a:prstGeom prst="rect">
            <a:avLst/>
          </a:prstGeom>
        </p:spPr>
        <p:txBody>
          <a:bodyPr vert="horz" lIns="45720" tIns="45720" rIns="4572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892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783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675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566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457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348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24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132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b="1" dirty="0"/>
              <a:t>2</a:t>
            </a:r>
            <a:r>
              <a:rPr lang="en-US" sz="1500" b="1" baseline="30000" dirty="0"/>
              <a:t>nd</a:t>
            </a:r>
            <a:r>
              <a:rPr lang="en-US" sz="1500" b="1" dirty="0"/>
              <a:t> ADJUSTMENT BUDGET 2023/24</a:t>
            </a:r>
          </a:p>
          <a:p>
            <a:r>
              <a:rPr lang="en-US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Financial Performance </a:t>
            </a:r>
          </a:p>
          <a:p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Revenue		</a:t>
            </a:r>
            <a:r>
              <a:rPr lang="en-ZA" sz="15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 1 947 075 275             </a:t>
            </a:r>
            <a:endParaRPr lang="en-US" sz="1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Expenditure	 R </a:t>
            </a:r>
            <a:r>
              <a:rPr lang="en-ZA" sz="15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1 779 673 175          </a:t>
            </a:r>
            <a:endParaRPr lang="en-US" sz="15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Surplus		 R </a:t>
            </a:r>
            <a:r>
              <a:rPr lang="en-ZA" sz="15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167 </a:t>
            </a:r>
            <a:r>
              <a:rPr lang="en-ZA" sz="15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402 100</a:t>
            </a:r>
            <a:r>
              <a:rPr lang="en-ZA" sz="15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en-US" sz="15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Own Capital 	 R     60 772 000           </a:t>
            </a:r>
          </a:p>
          <a:p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Contribution to </a:t>
            </a:r>
            <a:r>
              <a:rPr lang="en-US" sz="15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resv</a:t>
            </a:r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 R                      0	</a:t>
            </a:r>
          </a:p>
          <a:p>
            <a:r>
              <a:rPr lang="en-US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Financial Position</a:t>
            </a:r>
          </a:p>
          <a:p>
            <a:r>
              <a:rPr lang="en-US" sz="15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Current Assets	R</a:t>
            </a:r>
            <a:r>
              <a:rPr lang="en-ZA" sz="1500" b="0" i="0" u="none" strike="noStrike" dirty="0">
                <a:solidFill>
                  <a:srgbClr val="FF0000"/>
                </a:solidFill>
                <a:effectLst/>
                <a:latin typeface="Aptos Narrow" panose="020B0004020202020204" pitchFamily="34" charset="0"/>
              </a:rPr>
              <a:t> 1 </a:t>
            </a:r>
            <a:r>
              <a:rPr lang="en-ZA" sz="1500" dirty="0">
                <a:solidFill>
                  <a:srgbClr val="FF0000"/>
                </a:solidFill>
                <a:latin typeface="Aptos Narrow" panose="020B0004020202020204" pitchFamily="34" charset="0"/>
              </a:rPr>
              <a:t>1</a:t>
            </a:r>
            <a:r>
              <a:rPr lang="en-ZA" sz="1500" b="0" i="0" u="none" strike="noStrike" dirty="0">
                <a:solidFill>
                  <a:srgbClr val="FF0000"/>
                </a:solidFill>
                <a:effectLst/>
                <a:latin typeface="Aptos Narrow" panose="020B0004020202020204" pitchFamily="34" charset="0"/>
              </a:rPr>
              <a:t>58 861 723                  </a:t>
            </a:r>
            <a:endParaRPr lang="en-US" sz="15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5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Current Liabilities	R </a:t>
            </a:r>
            <a:r>
              <a:rPr kumimoji="0" lang="en-ZA" sz="15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1 115 555 511</a:t>
            </a:r>
            <a:endParaRPr lang="en-US" sz="15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5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Current ratio	1.04:1</a:t>
            </a:r>
          </a:p>
        </p:txBody>
      </p:sp>
      <p:sp>
        <p:nvSpPr>
          <p:cNvPr id="6" name="Down Arrow 13">
            <a:extLst>
              <a:ext uri="{FF2B5EF4-FFF2-40B4-BE49-F238E27FC236}">
                <a16:creationId xmlns:a16="http://schemas.microsoft.com/office/drawing/2014/main" id="{495A6008-A299-5C9A-7063-33FE82D4505B}"/>
              </a:ext>
            </a:extLst>
          </p:cNvPr>
          <p:cNvSpPr/>
          <p:nvPr/>
        </p:nvSpPr>
        <p:spPr>
          <a:xfrm>
            <a:off x="3600993" y="5355573"/>
            <a:ext cx="1079864" cy="1050966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13">
            <a:extLst>
              <a:ext uri="{FF2B5EF4-FFF2-40B4-BE49-F238E27FC236}">
                <a16:creationId xmlns:a16="http://schemas.microsoft.com/office/drawing/2014/main" id="{216B8B61-1711-0FDB-53E7-DFDFF15592BC}"/>
              </a:ext>
            </a:extLst>
          </p:cNvPr>
          <p:cNvSpPr/>
          <p:nvPr/>
        </p:nvSpPr>
        <p:spPr>
          <a:xfrm>
            <a:off x="7602581" y="5297579"/>
            <a:ext cx="957943" cy="1050966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187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C5C82D40-F26D-528B-66D4-8EDD4EE21AF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3177" y="1175656"/>
            <a:ext cx="8525691" cy="4650377"/>
          </a:xfrm>
        </p:spPr>
        <p:txBody>
          <a:bodyPr>
            <a:normAutofit fontScale="47500" lnSpcReduction="20000"/>
          </a:bodyPr>
          <a:lstStyle/>
          <a:p>
            <a:pPr marL="285750" marR="0" lvl="0" indent="-28575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ZA" sz="3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During the 1</a:t>
            </a:r>
            <a:r>
              <a:rPr kumimoji="0" lang="en-ZA" sz="33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kumimoji="0" lang="en-ZA" sz="3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adjustment budget, Department of Social Services included finance lease budget however the budget was removed as per Provincial Treasury recommendations;</a:t>
            </a:r>
            <a:endParaRPr lang="en-ZA" sz="33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ZA" sz="3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outcome of assessment condition report performed by Sasol on municipal fleet was not favourable</a:t>
            </a:r>
          </a:p>
          <a:p>
            <a:pPr marL="285750" marR="0" lvl="0" indent="-28575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ZA" sz="3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had a budget implications and affected operations on la</a:t>
            </a:r>
            <a:r>
              <a:rPr lang="en-ZA" sz="330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ndfill</a:t>
            </a:r>
            <a:r>
              <a:rPr lang="en-ZA" sz="33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site</a:t>
            </a:r>
          </a:p>
          <a:p>
            <a:pPr marL="285750" marR="0" lvl="0" indent="-28575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ZA" sz="33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Section 29 of the MFMA report was subsequently prepared to ensure that health hazard reported by Sasol is addressed.</a:t>
            </a:r>
          </a:p>
          <a:p>
            <a:pPr marL="285750" marR="0" lvl="0" indent="-28575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ZA" sz="33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Other material adjustment that was made is the consultants fees to address the penalty from SARS</a:t>
            </a:r>
          </a:p>
          <a:p>
            <a:pPr marL="285750" marR="0" lvl="0" indent="-28575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ZA" sz="33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previous security contract has an impact on the current budget of which the budget was not sufficiently budgeted for.</a:t>
            </a:r>
          </a:p>
          <a:p>
            <a:pPr marL="285750" marR="0" lvl="0" indent="-28575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ZA" sz="33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Legal services due to ongoing legal matter and forensic investigation in Finance Department.</a:t>
            </a:r>
          </a:p>
          <a:p>
            <a:pPr marL="285750" marR="0" lvl="0" indent="-28575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ZA" sz="33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Employee cost decreased due operational budget on MIG allocation. </a:t>
            </a:r>
          </a:p>
          <a:p>
            <a:pPr marL="285750" marR="0" lvl="0" indent="-28575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ZA" sz="33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ZA" sz="29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ZA" sz="29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ZA" sz="29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ZA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ZA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ZA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ZA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ZA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ZA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ZA" dirty="0"/>
          </a:p>
          <a:p>
            <a:endParaRPr lang="en-ZA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21BA67A-86DE-D728-1479-6028D3121A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8971" y="569343"/>
            <a:ext cx="8159931" cy="606314"/>
          </a:xfrm>
        </p:spPr>
        <p:txBody>
          <a:bodyPr>
            <a:normAutofit/>
          </a:bodyPr>
          <a:lstStyle/>
          <a:p>
            <a:pPr algn="ctr"/>
            <a:r>
              <a:rPr kumimoji="0" lang="en-ZA" sz="2800" b="1" i="0" u="none" strike="noStrike" kern="1200" cap="all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 Condensed" panose="020B0606020104020203"/>
                <a:ea typeface="+mj-ea"/>
                <a:cs typeface="+mj-cs"/>
              </a:rPr>
              <a:t>material changes in the annual budget 2023/24 </a:t>
            </a:r>
            <a:endParaRPr lang="en-ZA" sz="2400" b="1" dirty="0"/>
          </a:p>
        </p:txBody>
      </p:sp>
    </p:spTree>
    <p:extLst>
      <p:ext uri="{BB962C8B-B14F-4D97-AF65-F5344CB8AC3E}">
        <p14:creationId xmlns:p14="http://schemas.microsoft.com/office/powerpoint/2010/main" val="378083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3132" y="542442"/>
            <a:ext cx="7560674" cy="598381"/>
          </a:xfrm>
        </p:spPr>
        <p:txBody>
          <a:bodyPr>
            <a:normAutofit/>
          </a:bodyPr>
          <a:lstStyle/>
          <a:p>
            <a:pPr algn="ctr"/>
            <a:r>
              <a:rPr lang="en-US" sz="1800" b="1" dirty="0">
                <a:solidFill>
                  <a:srgbClr val="1D3041"/>
                </a:solidFill>
                <a:cs typeface="Calibri" panose="020F0502020204030204" pitchFamily="34" charset="0"/>
              </a:rPr>
              <a:t>2</a:t>
            </a:r>
            <a:r>
              <a:rPr lang="en-US" sz="1800" b="1" baseline="30000" dirty="0">
                <a:solidFill>
                  <a:srgbClr val="1D3041"/>
                </a:solidFill>
                <a:cs typeface="Calibri" panose="020F0502020204030204" pitchFamily="34" charset="0"/>
              </a:rPr>
              <a:t>nd</a:t>
            </a:r>
            <a:r>
              <a:rPr lang="en-US" sz="1800" b="1" dirty="0">
                <a:solidFill>
                  <a:srgbClr val="1D3041"/>
                </a:solidFill>
                <a:cs typeface="Calibri" panose="020F0502020204030204" pitchFamily="34" charset="0"/>
              </a:rPr>
              <a:t> adjustment budget Financial Performance by rev source &amp;exp type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7F89A248-D889-99B2-0BA6-C795470B97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2828470"/>
              </p:ext>
            </p:extLst>
          </p:nvPr>
        </p:nvGraphicFramePr>
        <p:xfrm>
          <a:off x="267419" y="1140823"/>
          <a:ext cx="8729931" cy="50011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0505925" imgH="5495752" progId="Excel.Sheet.12">
                  <p:embed/>
                </p:oleObj>
              </mc:Choice>
              <mc:Fallback>
                <p:oleObj name="Worksheet" r:id="rId3" imgW="10505925" imgH="549575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7419" y="1140823"/>
                        <a:ext cx="8729931" cy="50011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18372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41608F9-7387-64A3-0B72-B880534E3D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7723164"/>
              </p:ext>
            </p:extLst>
          </p:nvPr>
        </p:nvGraphicFramePr>
        <p:xfrm>
          <a:off x="548640" y="1088571"/>
          <a:ext cx="6897189" cy="49551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6373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D79F58CD-75C6-AC2F-A3D1-80CABFDD08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797742"/>
              </p:ext>
            </p:extLst>
          </p:nvPr>
        </p:nvGraphicFramePr>
        <p:xfrm>
          <a:off x="557350" y="1045029"/>
          <a:ext cx="6958148" cy="5068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04559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Picture Placeholder 4">
            <a:extLst>
              <a:ext uri="{FF2B5EF4-FFF2-40B4-BE49-F238E27FC236}">
                <a16:creationId xmlns:a16="http://schemas.microsoft.com/office/drawing/2014/main" id="{B0264776-6E39-F4D6-F24C-ADECA948A49A}"/>
              </a:ext>
            </a:extLst>
          </p:cNvPr>
          <p:cNvGraphicFramePr>
            <a:graphicFrameLocks noGrp="1"/>
          </p:cNvGraphicFramePr>
          <p:nvPr>
            <p:ph type="pic" sz="quarter" idx="13"/>
            <p:extLst>
              <p:ext uri="{D42A27DB-BD31-4B8C-83A1-F6EECF244321}">
                <p14:modId xmlns:p14="http://schemas.microsoft.com/office/powerpoint/2010/main" val="867967456"/>
              </p:ext>
            </p:extLst>
          </p:nvPr>
        </p:nvGraphicFramePr>
        <p:xfrm>
          <a:off x="303167" y="837174"/>
          <a:ext cx="8659841" cy="596256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81870">
                  <a:extLst>
                    <a:ext uri="{9D8B030D-6E8A-4147-A177-3AD203B41FA5}">
                      <a16:colId xmlns:a16="http://schemas.microsoft.com/office/drawing/2014/main" val="3931497481"/>
                    </a:ext>
                  </a:extLst>
                </a:gridCol>
                <a:gridCol w="1416043">
                  <a:extLst>
                    <a:ext uri="{9D8B030D-6E8A-4147-A177-3AD203B41FA5}">
                      <a16:colId xmlns:a16="http://schemas.microsoft.com/office/drawing/2014/main" val="3276863471"/>
                    </a:ext>
                  </a:extLst>
                </a:gridCol>
                <a:gridCol w="1322774">
                  <a:extLst>
                    <a:ext uri="{9D8B030D-6E8A-4147-A177-3AD203B41FA5}">
                      <a16:colId xmlns:a16="http://schemas.microsoft.com/office/drawing/2014/main" val="1692023068"/>
                    </a:ext>
                  </a:extLst>
                </a:gridCol>
                <a:gridCol w="1322774">
                  <a:extLst>
                    <a:ext uri="{9D8B030D-6E8A-4147-A177-3AD203B41FA5}">
                      <a16:colId xmlns:a16="http://schemas.microsoft.com/office/drawing/2014/main" val="4235812086"/>
                    </a:ext>
                  </a:extLst>
                </a:gridCol>
                <a:gridCol w="1458190">
                  <a:extLst>
                    <a:ext uri="{9D8B030D-6E8A-4147-A177-3AD203B41FA5}">
                      <a16:colId xmlns:a16="http://schemas.microsoft.com/office/drawing/2014/main" val="1389194152"/>
                    </a:ext>
                  </a:extLst>
                </a:gridCol>
                <a:gridCol w="1458190">
                  <a:extLst>
                    <a:ext uri="{9D8B030D-6E8A-4147-A177-3AD203B41FA5}">
                      <a16:colId xmlns:a16="http://schemas.microsoft.com/office/drawing/2014/main" val="3916028703"/>
                    </a:ext>
                  </a:extLst>
                </a:gridCol>
              </a:tblGrid>
              <a:tr h="997089">
                <a:tc>
                  <a:txBody>
                    <a:bodyPr/>
                    <a:lstStyle/>
                    <a:p>
                      <a:r>
                        <a:rPr lang="en-US" dirty="0"/>
                        <a:t>Funding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r>
                        <a:rPr lang="en-US" baseline="30000" dirty="0"/>
                        <a:t>st</a:t>
                      </a:r>
                      <a:r>
                        <a:rPr lang="en-US" dirty="0"/>
                        <a:t> Adjustments  Budget</a:t>
                      </a:r>
                    </a:p>
                    <a:p>
                      <a:r>
                        <a:rPr lang="en-US" dirty="0"/>
                        <a:t>2023/24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</a:t>
                      </a:r>
                      <a:r>
                        <a:rPr lang="en-GB" baseline="30000" dirty="0"/>
                        <a:t>nd</a:t>
                      </a:r>
                      <a:r>
                        <a:rPr lang="en-GB" dirty="0"/>
                        <a:t> Adjustments Budget 2023/24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Total budget Year 2023/24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Budget Year +1 2024/25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Budget Year +2 2025/26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263830"/>
                  </a:ext>
                </a:extLst>
              </a:tr>
              <a:tr h="351265">
                <a:tc gridSpan="5">
                  <a:txBody>
                    <a:bodyPr/>
                    <a:lstStyle/>
                    <a:p>
                      <a:r>
                        <a:rPr lang="fr-FR" sz="1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NATIONAL GRANTS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99951"/>
                  </a:ext>
                </a:extLst>
              </a:tr>
              <a:tr h="692009">
                <a:tc>
                  <a:txBody>
                    <a:bodyPr/>
                    <a:lstStyle/>
                    <a:p>
                      <a:pPr algn="r"/>
                      <a:r>
                        <a:rPr lang="fr-FR" sz="1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Integrated National Electrification Program Grant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29 780 000</a:t>
                      </a:r>
                    </a:p>
                    <a:p>
                      <a:pPr algn="r"/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29 780 000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10 000 000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49 201 000 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849994"/>
                  </a:ext>
                </a:extLst>
              </a:tr>
              <a:tr h="692009">
                <a:tc>
                  <a:txBody>
                    <a:bodyPr/>
                    <a:lstStyle/>
                    <a:p>
                      <a:pPr algn="r"/>
                      <a:r>
                        <a:rPr lang="fr-FR" sz="1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Municipal Infrastructure Grant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49 399 000</a:t>
                      </a:r>
                    </a:p>
                    <a:p>
                      <a:pPr algn="r"/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algn="r"/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49 399 000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49 201 000 </a:t>
                      </a:r>
                    </a:p>
                    <a:p>
                      <a:pPr algn="r"/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55 853 000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248938"/>
                  </a:ext>
                </a:extLst>
              </a:tr>
              <a:tr h="490173">
                <a:tc>
                  <a:txBody>
                    <a:bodyPr/>
                    <a:lstStyle/>
                    <a:p>
                      <a:pPr algn="r"/>
                      <a:r>
                        <a:rPr lang="fr-FR" sz="1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Regional Bulk Infrastructure Grant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 </a:t>
                      </a:r>
                    </a:p>
                    <a:p>
                      <a:pPr algn="r"/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	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	 –  </a:t>
                      </a:r>
                    </a:p>
                    <a:p>
                      <a:pPr algn="r"/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–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72017"/>
                  </a:ext>
                </a:extLst>
              </a:tr>
              <a:tr h="490173">
                <a:tc>
                  <a:txBody>
                    <a:bodyPr/>
                    <a:lstStyle/>
                    <a:p>
                      <a:pPr algn="r"/>
                      <a:r>
                        <a:rPr lang="fr-FR" sz="1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Water Services Infrastructure Grant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15 617 000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15 617 000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25 961 000	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27 000 000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73925"/>
                  </a:ext>
                </a:extLst>
              </a:tr>
              <a:tr h="351265">
                <a:tc gridSpan="5"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PROVINCIAL GRANTS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fr-FR" sz="14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842226"/>
                  </a:ext>
                </a:extLst>
              </a:tr>
              <a:tr h="351265">
                <a:tc>
                  <a:txBody>
                    <a:bodyPr/>
                    <a:lstStyle/>
                    <a:p>
                      <a:pPr algn="r"/>
                      <a:r>
                        <a:rPr lang="fr-FR" sz="1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Production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30 000 000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40 000 000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603857"/>
                  </a:ext>
                </a:extLst>
              </a:tr>
              <a:tr h="351265">
                <a:tc>
                  <a:txBody>
                    <a:bodyPr/>
                    <a:lstStyle/>
                    <a:p>
                      <a:pPr algn="r"/>
                      <a:r>
                        <a:rPr lang="fr-FR" sz="1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Disaster grant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1 000 000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1 000 000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333617"/>
                  </a:ext>
                </a:extLst>
              </a:tr>
              <a:tr h="351265"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Own Funding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65 772 000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(5 000 000)  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60 772 000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 9 380 000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  9 380 000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70014169"/>
                  </a:ext>
                </a:extLst>
              </a:tr>
              <a:tr h="490173"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TOTAL CAPITAL BUDGET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160 568 000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(4 000 000)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156 568 000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124 542 000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181 434 000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16356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DEE71C9-DCB8-1E7E-F479-9E1CFAC83F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093" y="339634"/>
            <a:ext cx="7586798" cy="497540"/>
          </a:xfrm>
        </p:spPr>
        <p:txBody>
          <a:bodyPr>
            <a:normAutofit/>
          </a:bodyPr>
          <a:lstStyle/>
          <a:p>
            <a:r>
              <a:rPr lang="en-ZA" sz="2400" b="1" cap="none" spc="0" dirty="0">
                <a:solidFill>
                  <a:srgbClr val="3F3F3F"/>
                </a:solidFill>
                <a:latin typeface="Open Sans bold"/>
              </a:rPr>
              <a:t>       </a:t>
            </a:r>
            <a:r>
              <a:rPr kumimoji="0" lang="en-ZA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+mj-ea"/>
                <a:cs typeface="+mj-cs"/>
              </a:rPr>
              <a:t>IMPACT OF CAPEX ADJUSTMENT BUDGET ON 2024/24 ANNUAL BUDGET </a:t>
            </a:r>
            <a:endParaRPr lang="en-ZA" sz="2000" b="1" dirty="0"/>
          </a:p>
        </p:txBody>
      </p:sp>
    </p:spTree>
    <p:extLst>
      <p:ext uri="{BB962C8B-B14F-4D97-AF65-F5344CB8AC3E}">
        <p14:creationId xmlns:p14="http://schemas.microsoft.com/office/powerpoint/2010/main" val="3963276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3C150257-F130-083F-360A-680433FF90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0643643"/>
              </p:ext>
            </p:extLst>
          </p:nvPr>
        </p:nvGraphicFramePr>
        <p:xfrm>
          <a:off x="583474" y="1071154"/>
          <a:ext cx="6853646" cy="49029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85860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C5C82D40-F26D-528B-66D4-8EDD4EE21AF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3440" y="1449237"/>
            <a:ext cx="7036525" cy="4609614"/>
          </a:xfrm>
        </p:spPr>
        <p:txBody>
          <a:bodyPr/>
          <a:lstStyle/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ZA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municipality has received </a:t>
            </a:r>
            <a:r>
              <a:rPr lang="en-ZA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municipal </a:t>
            </a:r>
            <a:r>
              <a:rPr kumimoji="0" lang="en-ZA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disaster recovery  grant of R1 000 000 on the 20</a:t>
            </a:r>
            <a:r>
              <a:rPr kumimoji="0" lang="en-ZA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kumimoji="0" lang="en-ZA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March 2024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ZA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R588 000 of the </a:t>
            </a:r>
            <a:r>
              <a:rPr lang="en-ZA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allocation has already  been spent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ZA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budget of R5 000 000 on own funding  was reduced to zero due to non-spending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ZA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ZA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ZA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ZA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ZA" dirty="0"/>
          </a:p>
          <a:p>
            <a:endParaRPr lang="en-ZA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21BA67A-86DE-D728-1479-6028D3121A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5749" y="569343"/>
            <a:ext cx="7348627" cy="879894"/>
          </a:xfrm>
        </p:spPr>
        <p:txBody>
          <a:bodyPr>
            <a:normAutofit/>
          </a:bodyPr>
          <a:lstStyle/>
          <a:p>
            <a:pPr algn="ctr"/>
            <a:r>
              <a:rPr lang="en-ZA" sz="2400" b="1" dirty="0"/>
              <a:t>CAPEX BUDGET analysis</a:t>
            </a:r>
          </a:p>
        </p:txBody>
      </p:sp>
    </p:spTree>
    <p:extLst>
      <p:ext uri="{BB962C8B-B14F-4D97-AF65-F5344CB8AC3E}">
        <p14:creationId xmlns:p14="http://schemas.microsoft.com/office/powerpoint/2010/main" val="289151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9DE856C-6247-4D4D-A350-9368A90E609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-1"/>
            <a:ext cx="9228355" cy="6889225"/>
          </a:xfrm>
        </p:spPr>
        <p:txBody>
          <a:bodyPr/>
          <a:lstStyle/>
          <a:p>
            <a:endParaRPr lang="en-ZA"/>
          </a:p>
        </p:txBody>
      </p:sp>
      <p:pic>
        <p:nvPicPr>
          <p:cNvPr id="13" name="Picture Placeholder 3">
            <a:extLst>
              <a:ext uri="{FF2B5EF4-FFF2-40B4-BE49-F238E27FC236}">
                <a16:creationId xmlns:a16="http://schemas.microsoft.com/office/drawing/2014/main" id="{B9B8BE40-0770-8A48-9545-B29E66CAD7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" b="162"/>
          <a:stretch/>
        </p:blipFill>
        <p:spPr>
          <a:xfrm>
            <a:off x="0" y="-31225"/>
            <a:ext cx="9228356" cy="6889225"/>
          </a:xfrm>
          <a:prstGeom prst="rect">
            <a:avLst/>
          </a:prstGeom>
        </p:spPr>
      </p:pic>
      <p:sp>
        <p:nvSpPr>
          <p:cNvPr id="10" name="Title 5"/>
          <p:cNvSpPr txBox="1">
            <a:spLocks/>
          </p:cNvSpPr>
          <p:nvPr/>
        </p:nvSpPr>
        <p:spPr>
          <a:xfrm>
            <a:off x="512326" y="1491182"/>
            <a:ext cx="5001784" cy="60359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200" b="1" cap="all" spc="100" dirty="0">
                <a:solidFill>
                  <a:srgbClr val="1D304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END OF PRESENTATION </a:t>
            </a:r>
            <a:r>
              <a:rPr lang="en-US" sz="2400" b="1" cap="all" spc="100" dirty="0">
                <a:solidFill>
                  <a:srgbClr val="1D304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3200" dirty="0">
              <a:solidFill>
                <a:srgbClr val="1D304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7985BC67-733F-5EC8-25B2-E9F9197F5340}"/>
              </a:ext>
            </a:extLst>
          </p:cNvPr>
          <p:cNvSpPr txBox="1">
            <a:spLocks/>
          </p:cNvSpPr>
          <p:nvPr/>
        </p:nvSpPr>
        <p:spPr>
          <a:xfrm>
            <a:off x="5410200" y="4353134"/>
            <a:ext cx="3733800" cy="1013684"/>
          </a:xfrm>
          <a:prstGeom prst="rect">
            <a:avLst/>
          </a:prstGeom>
          <a:solidFill>
            <a:srgbClr val="FFFFFF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6000" b="1" kern="12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6000" b="1" i="0" u="none" strike="noStrike" kern="1200" cap="none" spc="-300" normalizeH="0" baseline="0" noProof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Corbel"/>
                <a:ea typeface="+mj-ea"/>
                <a:cs typeface="+mj-cs"/>
              </a:rPr>
              <a:t>Thank You</a:t>
            </a:r>
            <a:endParaRPr kumimoji="0" lang="en-ZA" sz="6000" b="1" i="0" u="none" strike="noStrike" kern="1200" cap="none" spc="-30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Corbel"/>
              <a:ea typeface="+mj-ea"/>
              <a:cs typeface="+mj-cs"/>
            </a:endParaRPr>
          </a:p>
        </p:txBody>
      </p:sp>
      <p:pic>
        <p:nvPicPr>
          <p:cNvPr id="5" name="Graphic 4" descr="User" title="Icon - Presenter Name">
            <a:extLst>
              <a:ext uri="{FF2B5EF4-FFF2-40B4-BE49-F238E27FC236}">
                <a16:creationId xmlns:a16="http://schemas.microsoft.com/office/drawing/2014/main" id="{6199AF25-9DCD-1D9A-29B8-514F9E50FAAE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90044" y="5469695"/>
            <a:ext cx="218900" cy="218900"/>
          </a:xfrm>
          <a:prstGeom prst="rect">
            <a:avLst/>
          </a:prstGeom>
        </p:spPr>
      </p:pic>
      <p:pic>
        <p:nvPicPr>
          <p:cNvPr id="8" name="Graphic 7" descr="Smart Phone" title="Icon - Presenter Phone Number">
            <a:extLst>
              <a:ext uri="{FF2B5EF4-FFF2-40B4-BE49-F238E27FC236}">
                <a16:creationId xmlns:a16="http://schemas.microsoft.com/office/drawing/2014/main" id="{E886C9C2-5AEA-DB7D-F6D1-DB607CC1BBF5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90044" y="5799671"/>
            <a:ext cx="218900" cy="218900"/>
          </a:xfrm>
          <a:prstGeom prst="rect">
            <a:avLst/>
          </a:prstGeom>
        </p:spPr>
      </p:pic>
      <p:pic>
        <p:nvPicPr>
          <p:cNvPr id="9" name="Graphic 8" descr="Envelope" title="Icon Presenter Email">
            <a:extLst>
              <a:ext uri="{FF2B5EF4-FFF2-40B4-BE49-F238E27FC236}">
                <a16:creationId xmlns:a16="http://schemas.microsoft.com/office/drawing/2014/main" id="{63CA3EF6-6B91-2EF0-84BA-9DA44E046078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28715" y="6157542"/>
            <a:ext cx="218900" cy="218900"/>
          </a:xfrm>
          <a:prstGeom prst="rect">
            <a:avLst/>
          </a:prstGeom>
        </p:spPr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08627740-2C86-3CB2-0CDA-5474FEA51B37}"/>
              </a:ext>
            </a:extLst>
          </p:cNvPr>
          <p:cNvSpPr txBox="1">
            <a:spLocks/>
          </p:cNvSpPr>
          <p:nvPr/>
        </p:nvSpPr>
        <p:spPr>
          <a:xfrm>
            <a:off x="5651864" y="5404612"/>
            <a:ext cx="3038180" cy="316800"/>
          </a:xfrm>
          <a:prstGeom prst="rect">
            <a:avLst/>
          </a:prstGeom>
          <a:solidFill>
            <a:sysClr val="windowText" lastClr="000000">
              <a:lumMod val="75000"/>
              <a:lumOff val="25000"/>
            </a:sysClr>
          </a:solidFill>
        </p:spPr>
        <p:txBody>
          <a:bodyPr vert="horz" lIns="0" tIns="0" rIns="72000" bIns="0" rtlCol="0" anchor="ctr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667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29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96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763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Z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Fikile Mareka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946A5A6-1215-E423-98DC-7A39F54D9F2F}"/>
              </a:ext>
            </a:extLst>
          </p:cNvPr>
          <p:cNvSpPr txBox="1">
            <a:spLocks/>
          </p:cNvSpPr>
          <p:nvPr/>
        </p:nvSpPr>
        <p:spPr>
          <a:xfrm>
            <a:off x="5410201" y="5752636"/>
            <a:ext cx="3318514" cy="316800"/>
          </a:xfrm>
          <a:prstGeom prst="rect">
            <a:avLst/>
          </a:prstGeom>
          <a:solidFill>
            <a:sysClr val="windowText" lastClr="000000">
              <a:lumMod val="75000"/>
              <a:lumOff val="25000"/>
            </a:sysClr>
          </a:solidFill>
        </p:spPr>
        <p:txBody>
          <a:bodyPr vert="horz" lIns="0" tIns="0" rIns="72000" bIns="0" rtlCol="0" anchor="ctr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667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29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96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763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Z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016 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3DC2AD78-383F-29D1-7EDD-06F2F5CE65A2}"/>
              </a:ext>
            </a:extLst>
          </p:cNvPr>
          <p:cNvSpPr txBox="1">
            <a:spLocks/>
          </p:cNvSpPr>
          <p:nvPr/>
        </p:nvSpPr>
        <p:spPr>
          <a:xfrm>
            <a:off x="5164183" y="6116471"/>
            <a:ext cx="3564532" cy="316800"/>
          </a:xfrm>
          <a:prstGeom prst="rect">
            <a:avLst/>
          </a:prstGeom>
          <a:solidFill>
            <a:sysClr val="windowText" lastClr="000000">
              <a:lumMod val="75000"/>
              <a:lumOff val="25000"/>
            </a:sysClr>
          </a:solidFill>
        </p:spPr>
        <p:txBody>
          <a:bodyPr vert="horz" lIns="0" tIns="0" rIns="72000" bIns="0" rtlCol="0" anchor="ctr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667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29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96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763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ZA" dirty="0" err="1">
                <a:solidFill>
                  <a:srgbClr val="FFFFFF"/>
                </a:solidFill>
                <a:latin typeface="Candara"/>
              </a:rPr>
              <a:t>fikile.mareka@metsimaholo</a:t>
            </a:r>
            <a:r>
              <a:rPr kumimoji="0" lang="en-Z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.gov.za</a:t>
            </a:r>
          </a:p>
        </p:txBody>
      </p:sp>
    </p:spTree>
    <p:extLst>
      <p:ext uri="{BB962C8B-B14F-4D97-AF65-F5344CB8AC3E}">
        <p14:creationId xmlns:p14="http://schemas.microsoft.com/office/powerpoint/2010/main" val="1522044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allAtOnce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1_Office Theme">
  <a:themeElements>
    <a:clrScheme name="Gradient Orange">
      <a:dk1>
        <a:srgbClr val="3F3F3F"/>
      </a:dk1>
      <a:lt1>
        <a:srgbClr val="FFFFFF"/>
      </a:lt1>
      <a:dk2>
        <a:srgbClr val="313C41"/>
      </a:dk2>
      <a:lt2>
        <a:srgbClr val="FFFFFF"/>
      </a:lt2>
      <a:accent1>
        <a:srgbClr val="FF6800"/>
      </a:accent1>
      <a:accent2>
        <a:srgbClr val="FF7200"/>
      </a:accent2>
      <a:accent3>
        <a:srgbClr val="FF7D00"/>
      </a:accent3>
      <a:accent4>
        <a:srgbClr val="FF8700"/>
      </a:accent4>
      <a:accent5>
        <a:srgbClr val="FF9100"/>
      </a:accent5>
      <a:accent6>
        <a:srgbClr val="FF9A00"/>
      </a:accent6>
      <a:hlink>
        <a:srgbClr val="2F8299"/>
      </a:hlink>
      <a:folHlink>
        <a:srgbClr val="8C8C8C"/>
      </a:folHlink>
    </a:clrScheme>
    <a:fontScheme name="Open Sans Bold &amp; light">
      <a:majorFont>
        <a:latin typeface="Open Sans bold"/>
        <a:ea typeface=""/>
        <a:cs typeface=""/>
      </a:majorFont>
      <a:minorFont>
        <a:latin typeface="Open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2498E022-71A2-9441-A837-D24EBF7A1382}" vid="{416C260A-DCA0-4D44-AE0D-1A18663CF0FF}"/>
    </a:ext>
  </a:extLst>
</a:theme>
</file>

<file path=ppt/theme/theme2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1_Office Theme</Template>
  <TotalTime>4864</TotalTime>
  <Words>716</Words>
  <Application>Microsoft Office PowerPoint</Application>
  <PresentationFormat>On-screen Show (4:3)</PresentationFormat>
  <Paragraphs>163</Paragraphs>
  <Slides>14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7" baseType="lpstr">
      <vt:lpstr>Aptos Narrow</vt:lpstr>
      <vt:lpstr>Arial</vt:lpstr>
      <vt:lpstr>Calibri</vt:lpstr>
      <vt:lpstr>Candara</vt:lpstr>
      <vt:lpstr>Corbel</vt:lpstr>
      <vt:lpstr>Open Sans bold</vt:lpstr>
      <vt:lpstr>Open Sans Light</vt:lpstr>
      <vt:lpstr>Tw Cen MT</vt:lpstr>
      <vt:lpstr>Tw Cen MT Condensed</vt:lpstr>
      <vt:lpstr>Wingdings 3</vt:lpstr>
      <vt:lpstr>1_Office Theme</vt:lpstr>
      <vt:lpstr>Integral</vt:lpstr>
      <vt:lpstr>Worksheet</vt:lpstr>
      <vt:lpstr>2nd Adjustment Budget 2023/24 </vt:lpstr>
      <vt:lpstr>AGENDA</vt:lpstr>
      <vt:lpstr>PURPOSE</vt:lpstr>
      <vt:lpstr>   2nd ADJUSTMENT BUDGET PROCESS</vt:lpstr>
      <vt:lpstr>LEGISLATIVE REQUIRMENTS</vt:lpstr>
      <vt:lpstr>material changes in the annual budget 2023/24  high level</vt:lpstr>
      <vt:lpstr>material changes in the annual budget 2023/24 </vt:lpstr>
      <vt:lpstr>2nd adjustment budget Financial Performance by rev source &amp;exp type</vt:lpstr>
      <vt:lpstr>PowerPoint Presentation</vt:lpstr>
      <vt:lpstr>PowerPoint Presentation</vt:lpstr>
      <vt:lpstr>       IMPACT OF CAPEX ADJUSTMENT BUDGET ON 2024/24 ANNUAL BUDGET </vt:lpstr>
      <vt:lpstr>PowerPoint Presentation</vt:lpstr>
      <vt:lpstr>CAPEX BUDGET analysis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TYPE HERE</dc:title>
  <dc:creator>Microsoft Office User</dc:creator>
  <cp:lastModifiedBy>Kathy de Klerk</cp:lastModifiedBy>
  <cp:revision>15</cp:revision>
  <cp:lastPrinted>2019-04-13T09:54:51Z</cp:lastPrinted>
  <dcterms:created xsi:type="dcterms:W3CDTF">2020-12-12T08:09:15Z</dcterms:created>
  <dcterms:modified xsi:type="dcterms:W3CDTF">2026-09-07T12:11:55Z</dcterms:modified>
</cp:coreProperties>
</file>